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3"/>
  </p:notesMasterIdLst>
  <p:sldIdLst>
    <p:sldId id="265" r:id="rId2"/>
    <p:sldId id="267" r:id="rId3"/>
    <p:sldId id="268" r:id="rId4"/>
    <p:sldId id="269" r:id="rId5"/>
    <p:sldId id="270" r:id="rId6"/>
    <p:sldId id="271" r:id="rId7"/>
    <p:sldId id="272" r:id="rId8"/>
    <p:sldId id="273" r:id="rId9"/>
    <p:sldId id="274" r:id="rId10"/>
    <p:sldId id="275" r:id="rId11"/>
    <p:sldId id="276" r:id="rId12"/>
    <p:sldId id="296" r:id="rId13"/>
    <p:sldId id="277" r:id="rId14"/>
    <p:sldId id="278" r:id="rId15"/>
    <p:sldId id="279" r:id="rId16"/>
    <p:sldId id="280" r:id="rId17"/>
    <p:sldId id="281" r:id="rId18"/>
    <p:sldId id="282" r:id="rId19"/>
    <p:sldId id="283" r:id="rId20"/>
    <p:sldId id="284" r:id="rId21"/>
    <p:sldId id="285" r:id="rId22"/>
    <p:sldId id="286" r:id="rId23"/>
    <p:sldId id="287" r:id="rId24"/>
    <p:sldId id="288" r:id="rId25"/>
    <p:sldId id="289" r:id="rId26"/>
    <p:sldId id="290" r:id="rId27"/>
    <p:sldId id="291" r:id="rId28"/>
    <p:sldId id="292" r:id="rId29"/>
    <p:sldId id="293" r:id="rId30"/>
    <p:sldId id="294" r:id="rId31"/>
    <p:sldId id="295" r:id="rId32"/>
  </p:sldIdLst>
  <p:sldSz cx="12192000" cy="6858000"/>
  <p:notesSz cx="6858000" cy="9144000"/>
  <p:defaultTextStyle>
    <a:defPPr>
      <a:defRPr lang="ko-Kore-K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412" userDrawn="1">
          <p15:clr>
            <a:srgbClr val="A4A3A4"/>
          </p15:clr>
        </p15:guide>
        <p15:guide id="2" pos="960" userDrawn="1">
          <p15:clr>
            <a:srgbClr val="A4A3A4"/>
          </p15:clr>
        </p15:guide>
        <p15:guide id="3" orient="horz" pos="2296" userDrawn="1">
          <p15:clr>
            <a:srgbClr val="A4A3A4"/>
          </p15:clr>
        </p15:guide>
        <p15:guide id="4" orient="horz" pos="3135" userDrawn="1">
          <p15:clr>
            <a:srgbClr val="A4A3A4"/>
          </p15:clr>
        </p15:guide>
        <p15:guide id="5" orient="horz" pos="4039" userDrawn="1">
          <p15:clr>
            <a:srgbClr val="A4A3A4"/>
          </p15:clr>
        </p15:guide>
        <p15:guide id="6" pos="1018" userDrawn="1">
          <p15:clr>
            <a:srgbClr val="A4A3A4"/>
          </p15:clr>
        </p15:guide>
        <p15:guide id="7" orient="horz" pos="1185" userDrawn="1">
          <p15:clr>
            <a:srgbClr val="A4A3A4"/>
          </p15:clr>
        </p15:guide>
        <p15:guide id="8" orient="horz" pos="2047" userDrawn="1">
          <p15:clr>
            <a:srgbClr val="A4A3A4"/>
          </p15:clr>
        </p15:guide>
        <p15:guide id="9" orient="horz" pos="2908" userDrawn="1">
          <p15:clr>
            <a:srgbClr val="A4A3A4"/>
          </p15:clr>
        </p15:guide>
        <p15:guide id="10" orient="horz" pos="1139" userDrawn="1">
          <p15:clr>
            <a:srgbClr val="A4A3A4"/>
          </p15:clr>
        </p15:guide>
        <p15:guide id="11" orient="horz" pos="2001" userDrawn="1">
          <p15:clr>
            <a:srgbClr val="A4A3A4"/>
          </p15:clr>
        </p15:guide>
        <p15:guide id="12" orient="horz" pos="2863" userDrawn="1">
          <p15:clr>
            <a:srgbClr val="A4A3A4"/>
          </p15:clr>
        </p15:guide>
        <p15:guide id="13" orient="horz" pos="3770" userDrawn="1">
          <p15:clr>
            <a:srgbClr val="A4A3A4"/>
          </p15:clr>
        </p15:guide>
        <p15:guide id="14" orient="horz" pos="3725" userDrawn="1">
          <p15:clr>
            <a:srgbClr val="A4A3A4"/>
          </p15:clr>
        </p15:guide>
        <p15:guide id="15" orient="horz" pos="954" userDrawn="1">
          <p15:clr>
            <a:srgbClr val="A4A3A4"/>
          </p15:clr>
        </p15:guide>
        <p15:guide id="16" orient="horz" pos="1797" userDrawn="1">
          <p15:clr>
            <a:srgbClr val="A4A3A4"/>
          </p15:clr>
        </p15:guide>
        <p15:guide id="17" orient="horz" pos="2682" userDrawn="1">
          <p15:clr>
            <a:srgbClr val="A4A3A4"/>
          </p15:clr>
        </p15:guide>
        <p15:guide id="18" orient="horz" pos="354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B050"/>
    <a:srgbClr val="EB470C"/>
    <a:srgbClr val="000000"/>
    <a:srgbClr val="C3C3C3"/>
    <a:srgbClr val="3A3A3A"/>
    <a:srgbClr val="EE6230"/>
    <a:srgbClr val="FFFFFF"/>
    <a:srgbClr val="AF5D40"/>
    <a:srgbClr val="00B0EF"/>
    <a:srgbClr val="F19CA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608" autoAdjust="0"/>
    <p:restoredTop sz="94704" autoAdjust="0"/>
  </p:normalViewPr>
  <p:slideViewPr>
    <p:cSldViewPr snapToGrid="0">
      <p:cViewPr varScale="1">
        <p:scale>
          <a:sx n="81" d="100"/>
          <a:sy n="81" d="100"/>
        </p:scale>
        <p:origin x="864" y="53"/>
      </p:cViewPr>
      <p:guideLst>
        <p:guide orient="horz" pos="1412"/>
        <p:guide pos="960"/>
        <p:guide orient="horz" pos="2296"/>
        <p:guide orient="horz" pos="3135"/>
        <p:guide orient="horz" pos="4039"/>
        <p:guide pos="1018"/>
        <p:guide orient="horz" pos="1185"/>
        <p:guide orient="horz" pos="2047"/>
        <p:guide orient="horz" pos="2908"/>
        <p:guide orient="horz" pos="1139"/>
        <p:guide orient="horz" pos="2001"/>
        <p:guide orient="horz" pos="2863"/>
        <p:guide orient="horz" pos="3770"/>
        <p:guide orient="horz" pos="3725"/>
        <p:guide orient="horz" pos="954"/>
        <p:guide orient="horz" pos="1797"/>
        <p:guide orient="horz" pos="2682"/>
        <p:guide orient="horz" pos="3543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ko-Kore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B4D2F4E-E288-1B4D-AD06-B0AF4C8AFEE3}" type="datetimeFigureOut">
              <a:rPr kumimoji="1" lang="ko-Kore-KR" altLang="en-US" smtClean="0"/>
              <a:t>09/17/2024</a:t>
            </a:fld>
            <a:endParaRPr kumimoji="1" lang="ko-Kore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ore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ko-Kore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89D0A04-ED66-3B4F-BF7E-72C73561D30F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15140792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89D0A04-ED66-3B4F-BF7E-72C73561D30F}" type="slidenum">
              <a:rPr kumimoji="1" lang="ko-Kore-KR" altLang="en-US" smtClean="0"/>
              <a:t>7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106087105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89D0A04-ED66-3B4F-BF7E-72C73561D30F}" type="slidenum">
              <a:rPr kumimoji="1" lang="ko-Kore-KR" altLang="en-US" smtClean="0"/>
              <a:t>8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420477869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5DE1E915-E78B-1D41-51F1-4E6833C4FD1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F7CAFC0E-2008-B0DB-5C3F-02F80F64292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ko-KR" altLang="en-US"/>
              <a:t>클릭하여 마스터 부제목 스타일 편집</a:t>
            </a:r>
            <a:endParaRPr kumimoji="1" lang="ko-Kore-KR" altLang="en-US"/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941C8CDC-F694-BD41-E38D-5D85CC2043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09/17/2024</a:t>
            </a:fld>
            <a:endParaRPr kumimoji="1" lang="ko-Kore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93EFBB29-E8CA-680F-F5F1-74E85741A5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1E5A34E7-0094-7109-3C55-810D59A984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35564555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CE90847A-6CD2-B19F-ECC2-C7AF5796D4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5D420156-9A29-5C76-1798-C320825817E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B2702C51-E481-1422-1754-67EAEA16F4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09/17/2024</a:t>
            </a:fld>
            <a:endParaRPr kumimoji="1" lang="ko-Kore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F95A2E13-84CD-9A6A-BA02-5601B7AC1A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F5907B87-DE5D-AF6C-8834-0BE573B54A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39579704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>
            <a:extLst>
              <a:ext uri="{FF2B5EF4-FFF2-40B4-BE49-F238E27FC236}">
                <a16:creationId xmlns:a16="http://schemas.microsoft.com/office/drawing/2014/main" id="{6E266527-915A-BB9C-3B29-B4E0D055A55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3698D9CC-9F20-4D75-C32E-E6C2846B302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D3A6C21D-5EA7-724F-DCD5-AA1E042CE8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09/17/2024</a:t>
            </a:fld>
            <a:endParaRPr kumimoji="1" lang="ko-Kore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E3F37ED4-F0F8-640F-D954-35D1E5D0A7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0B14A9F0-31A6-A099-5CE5-9698697980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19653698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EE91651F-ABD7-C011-88A5-87853BF99D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F34BE412-C092-B2C3-21BF-AE9B260FB9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0723188E-AF77-77BF-CDC4-5D8E3B49D0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09/17/2024</a:t>
            </a:fld>
            <a:endParaRPr kumimoji="1" lang="ko-Kore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D6D04826-2E2A-CCA2-DEE0-4212F3BC30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57050181-25D9-E76B-3D55-27C0920990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772548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70028726-8340-C9F7-8DF7-99E6A5C5AF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744AB124-17D4-8D3B-E5E8-97CDB428490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kumimoji="1" lang="ko-KR" altLang="en-US"/>
              <a:t>마스터 텍스트 스타일을 편집하려면 클릭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A20DC5F8-BF24-9698-640F-89D884F4DE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09/17/2024</a:t>
            </a:fld>
            <a:endParaRPr kumimoji="1" lang="ko-Kore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8A0C94C6-C989-0087-1563-FE62AC0F20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F7261B56-BF5B-969E-1F73-50496E566E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7308899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4A9DD3C6-60B8-216D-599C-CC5FA23AA7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B550EB85-65E9-C185-4ADC-149D5C519EC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5EE72E38-BF84-D2AC-07E6-E30C47BC161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1C4D58EF-CD69-113F-E5BE-617AF71DFE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09/17/2024</a:t>
            </a:fld>
            <a:endParaRPr kumimoji="1" lang="ko-Kore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1B8AEA71-330A-BE54-83BA-662B7FB49F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396C1EF4-F61C-B73D-4D1C-09BB92149B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18866632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3FEAEFC6-2069-4625-1C9E-313F8B9E4A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A8CA215D-67D5-A578-60C7-C96298F958C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ko-KR" altLang="en-US"/>
              <a:t>마스터 텍스트 스타일을 편집하려면 클릭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85E32A26-1A11-BB81-7508-17E7724D1C3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8FFDC3B6-BCAB-D4FE-84CD-7C67128E4FC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ko-KR" altLang="en-US"/>
              <a:t>마스터 텍스트 스타일을 편집하려면 클릭</a:t>
            </a:r>
          </a:p>
        </p:txBody>
      </p:sp>
      <p:sp>
        <p:nvSpPr>
          <p:cNvPr id="6" name="내용 개체 틀 5">
            <a:extLst>
              <a:ext uri="{FF2B5EF4-FFF2-40B4-BE49-F238E27FC236}">
                <a16:creationId xmlns:a16="http://schemas.microsoft.com/office/drawing/2014/main" id="{6C178D3A-04D6-1645-D03B-5D40F1F42D8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CD4E634A-64FC-EFEC-9CCD-7304C3294B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09/17/2024</a:t>
            </a:fld>
            <a:endParaRPr kumimoji="1" lang="ko-Kore-KR" altLang="en-US"/>
          </a:p>
        </p:txBody>
      </p:sp>
      <p:sp>
        <p:nvSpPr>
          <p:cNvPr id="8" name="바닥글 개체 틀 7">
            <a:extLst>
              <a:ext uri="{FF2B5EF4-FFF2-40B4-BE49-F238E27FC236}">
                <a16:creationId xmlns:a16="http://schemas.microsoft.com/office/drawing/2014/main" id="{83BE8C88-084B-64C9-772A-22ADAE7580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9" name="슬라이드 번호 개체 틀 8">
            <a:extLst>
              <a:ext uri="{FF2B5EF4-FFF2-40B4-BE49-F238E27FC236}">
                <a16:creationId xmlns:a16="http://schemas.microsoft.com/office/drawing/2014/main" id="{040F691E-06E4-8DC8-9E06-420BDAF12E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39719176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92BF5BD5-0ED8-1AD7-C40D-FD8A34A8CD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9A56662F-F6CF-C0F5-3705-C7513B1239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09/17/2024</a:t>
            </a:fld>
            <a:endParaRPr kumimoji="1" lang="ko-Kore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211DBAB1-3FC3-5D7F-D99A-213922B077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8B61F6B3-5A24-189A-9671-7E4A8AE57F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640725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>
            <a:extLst>
              <a:ext uri="{FF2B5EF4-FFF2-40B4-BE49-F238E27FC236}">
                <a16:creationId xmlns:a16="http://schemas.microsoft.com/office/drawing/2014/main" id="{51F76334-0E7E-F68F-1DFE-6065EB68D0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09/17/2024</a:t>
            </a:fld>
            <a:endParaRPr kumimoji="1" lang="ko-Kore-KR" altLang="en-US"/>
          </a:p>
        </p:txBody>
      </p:sp>
      <p:sp>
        <p:nvSpPr>
          <p:cNvPr id="3" name="바닥글 개체 틀 2">
            <a:extLst>
              <a:ext uri="{FF2B5EF4-FFF2-40B4-BE49-F238E27FC236}">
                <a16:creationId xmlns:a16="http://schemas.microsoft.com/office/drawing/2014/main" id="{4F113E0F-208B-BB61-55DC-5275A6BE4B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F260E9B5-CAE4-0B83-874A-26B3695610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11499862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F0C7C0D9-625E-ED0C-3320-858C14B007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D17889EA-9DE1-83D7-9F4F-B50E890C199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1EE0AFDB-1BEA-B0CB-7857-EC4F3A7F378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AF45CF4A-182C-22BB-6DE8-D70BFCB849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09/17/2024</a:t>
            </a:fld>
            <a:endParaRPr kumimoji="1" lang="ko-Kore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13937FAE-8C07-C831-EB5B-A4A0D933E2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90D05BA8-0A31-055E-9E4C-04CF002FDA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11666392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EFCD794B-A2DB-8740-94FB-1D23082990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96FF4D08-31A5-FDFF-0D3A-456199A1F76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ko-Kore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C5E0AE38-3FD2-9AB5-DF1D-8725ED3C3E1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97D70B52-2070-C772-FCAE-6A9592E736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09/17/2024</a:t>
            </a:fld>
            <a:endParaRPr kumimoji="1" lang="ko-Kore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AA9E8568-EAC2-E1C5-E118-EAFEFD2DE0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08F9E1FB-FEE8-2C51-B9BF-CEC8D933C9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28541081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>
            <a:extLst>
              <a:ext uri="{FF2B5EF4-FFF2-40B4-BE49-F238E27FC236}">
                <a16:creationId xmlns:a16="http://schemas.microsoft.com/office/drawing/2014/main" id="{079C76FD-9F1B-C2DA-2D3E-000C734C22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17AE6F04-B19E-863F-30B3-02C7536168B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2F2714DE-B4CC-8571-AB2B-72F10781F80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A33C1C67-1477-2D41-B9FF-193BF5F90065}" type="datetimeFigureOut">
              <a:rPr kumimoji="1" lang="ko-Kore-KR" altLang="en-US" smtClean="0"/>
              <a:t>09/17/2024</a:t>
            </a:fld>
            <a:endParaRPr kumimoji="1" lang="ko-Kore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638BF536-AB91-B21A-8CA1-4A20BCE4261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kumimoji="1" lang="ko-Kore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07BEA3BE-2AAE-3127-43F7-6199BEEE7F8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40259802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ore-K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C88599D-5B9E-85D0-6CFD-B4D2BCA9C6AB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4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/>
          <p:nvPr/>
        </p:nvSpPr>
        <p:spPr>
          <a:xfrm>
            <a:off x="711200" y="3094373"/>
            <a:ext cx="10540380" cy="1107996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6600" b="1" dirty="0">
                <a:latin typeface="Calibri" panose="020F0502020204030204" pitchFamily="34" charset="0"/>
                <a:ea typeface="Noto Sans KR Medium" panose="020B0500000000000000"/>
                <a:cs typeface="Calibri" panose="020F0502020204030204" pitchFamily="34" charset="0"/>
              </a:rPr>
              <a:t>Food for Thought</a:t>
            </a:r>
          </a:p>
        </p:txBody>
      </p:sp>
      <p:cxnSp>
        <p:nvCxnSpPr>
          <p:cNvPr id="14" name="직선 연결선[R] 13">
            <a:extLst>
              <a:ext uri="{FF2B5EF4-FFF2-40B4-BE49-F238E27FC236}">
                <a16:creationId xmlns:a16="http://schemas.microsoft.com/office/drawing/2014/main" id="{B4C865B4-E4AA-442F-4C76-C8D3D139D429}"/>
              </a:ext>
            </a:extLst>
          </p:cNvPr>
          <p:cNvCxnSpPr>
            <a:cxnSpLocks/>
          </p:cNvCxnSpPr>
          <p:nvPr/>
        </p:nvCxnSpPr>
        <p:spPr>
          <a:xfrm>
            <a:off x="2743200" y="1116000"/>
            <a:ext cx="8508380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6" name="그룹 5">
            <a:extLst>
              <a:ext uri="{FF2B5EF4-FFF2-40B4-BE49-F238E27FC236}">
                <a16:creationId xmlns:a16="http://schemas.microsoft.com/office/drawing/2014/main" id="{88A5C716-E888-4CFC-1646-FB1E5A5B00C5}"/>
              </a:ext>
            </a:extLst>
          </p:cNvPr>
          <p:cNvGrpSpPr/>
          <p:nvPr/>
        </p:nvGrpSpPr>
        <p:grpSpPr>
          <a:xfrm>
            <a:off x="1425031" y="646013"/>
            <a:ext cx="4151903" cy="469900"/>
            <a:chOff x="1425031" y="646013"/>
            <a:chExt cx="4151903" cy="469900"/>
          </a:xfrm>
        </p:grpSpPr>
        <p:pic>
          <p:nvPicPr>
            <p:cNvPr id="15" name="그림 14">
              <a:extLst>
                <a:ext uri="{FF2B5EF4-FFF2-40B4-BE49-F238E27FC236}">
                  <a16:creationId xmlns:a16="http://schemas.microsoft.com/office/drawing/2014/main" id="{900A4511-19B5-32BF-87EF-AF161CA68D7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425031" y="646013"/>
              <a:ext cx="2032000" cy="469900"/>
            </a:xfrm>
            <a:prstGeom prst="rect">
              <a:avLst/>
            </a:prstGeom>
          </p:spPr>
        </p:pic>
        <p:pic>
          <p:nvPicPr>
            <p:cNvPr id="17" name="그림 16">
              <a:extLst>
                <a:ext uri="{FF2B5EF4-FFF2-40B4-BE49-F238E27FC236}">
                  <a16:creationId xmlns:a16="http://schemas.microsoft.com/office/drawing/2014/main" id="{355E5868-0447-F423-6FB0-35C450F9A8D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flipH="1">
              <a:off x="3286176" y="646013"/>
              <a:ext cx="1792721" cy="469900"/>
            </a:xfrm>
            <a:prstGeom prst="rect">
              <a:avLst/>
            </a:prstGeom>
          </p:spPr>
        </p:pic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B6DFD2CA-7C67-7F52-3C8A-9356DE737E5C}"/>
                </a:ext>
              </a:extLst>
            </p:cNvPr>
            <p:cNvSpPr txBox="1"/>
            <p:nvPr/>
          </p:nvSpPr>
          <p:spPr>
            <a:xfrm>
              <a:off x="1533671" y="697673"/>
              <a:ext cx="4043263" cy="369332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r>
                <a:rPr kumimoji="1" lang="en-US" altLang="ko-Kore-KR" dirty="0">
                  <a:solidFill>
                    <a:schemeClr val="tx1"/>
                  </a:solidFill>
                  <a:latin typeface="Calibri" panose="020F0502020204030204" pitchFamily="34" charset="0"/>
                  <a:ea typeface="Noto Sans KR Medium" panose="020B0500000000000000" pitchFamily="34" charset="-128"/>
                  <a:cs typeface="Calibri" panose="020F0502020204030204" pitchFamily="34" charset="0"/>
                </a:rPr>
                <a:t>High School </a:t>
              </a:r>
              <a:r>
                <a:rPr kumimoji="1" lang="en-US" altLang="ko-Kore-KR" b="1" dirty="0">
                  <a:solidFill>
                    <a:schemeClr val="tx1"/>
                  </a:solidFill>
                  <a:latin typeface="Calibri" panose="020F0502020204030204" pitchFamily="34" charset="0"/>
                  <a:ea typeface="Noto Sans KR Medium" panose="020B0500000000000000" pitchFamily="34" charset="-128"/>
                  <a:cs typeface="Calibri" panose="020F0502020204030204" pitchFamily="34" charset="0"/>
                </a:rPr>
                <a:t>Basic English 1 </a:t>
              </a:r>
              <a:r>
                <a:rPr kumimoji="1" lang="en-US" altLang="ko-Kore-KR" sz="1600" dirty="0">
                  <a:solidFill>
                    <a:schemeClr val="tx1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Calibri" panose="020F0502020204030204" pitchFamily="34" charset="0"/>
                </a:rPr>
                <a:t>(</a:t>
              </a:r>
              <a:r>
                <a:rPr kumimoji="1" lang="ko-KR" altLang="en-US" sz="1600" dirty="0">
                  <a:solidFill>
                    <a:schemeClr val="tx1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Calibri" panose="020F0502020204030204" pitchFamily="34" charset="0"/>
                </a:rPr>
                <a:t>안병규</a:t>
              </a:r>
              <a:r>
                <a:rPr kumimoji="1" lang="en-US" altLang="ko-KR" sz="1600" dirty="0">
                  <a:solidFill>
                    <a:schemeClr val="tx1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Calibri" panose="020F0502020204030204" pitchFamily="34" charset="0"/>
                </a:rPr>
                <a:t>)</a:t>
              </a:r>
              <a:endParaRPr kumimoji="1" lang="en-US" altLang="ko-KR" dirty="0">
                <a:latin typeface="나눔고딕" panose="020D0604000000000000" pitchFamily="50" charset="-127"/>
                <a:ea typeface="나눔고딕" panose="020D0604000000000000" pitchFamily="50" charset="-127"/>
                <a:cs typeface="Calibri" panose="020F0502020204030204" pitchFamily="34" charset="0"/>
              </a:endParaRPr>
            </a:p>
          </p:txBody>
        </p:sp>
      </p:grpSp>
      <p:sp>
        <p:nvSpPr>
          <p:cNvPr id="3" name="TextBox 2">
            <a:extLst>
              <a:ext uri="{FF2B5EF4-FFF2-40B4-BE49-F238E27FC236}">
                <a16:creationId xmlns:a16="http://schemas.microsoft.com/office/drawing/2014/main" id="{75B29162-C2DA-0F2E-AB78-F08C8AB3693C}"/>
              </a:ext>
            </a:extLst>
          </p:cNvPr>
          <p:cNvSpPr txBox="1"/>
          <p:nvPr/>
        </p:nvSpPr>
        <p:spPr>
          <a:xfrm>
            <a:off x="2894629" y="4140393"/>
            <a:ext cx="6135863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생각해 볼 만한 음식 이야기</a:t>
            </a:r>
            <a:endParaRPr lang="ko-Kore-KR" altLang="en-US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414758349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86D7110-9D49-1DAA-4FE1-45547E5FDB1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4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620FA1-6103-F188-A45B-F949BCEED94E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p.91</a:t>
            </a:r>
            <a:endParaRPr lang="en-US" altLang="ko-Kore-KR" sz="1600" dirty="0">
              <a:solidFill>
                <a:schemeClr val="bg1"/>
              </a:solidFill>
              <a:effectLst/>
              <a:latin typeface="Noto Sans KR Medium" panose="020B0500000000000000" pitchFamily="34" charset="-128"/>
              <a:ea typeface="Noto Sans KR Medium" panose="020B0500000000000000" pitchFamily="34" charset="-128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78AD2B19-35B8-B101-423B-437F55AC54E8}"/>
              </a:ext>
            </a:extLst>
          </p:cNvPr>
          <p:cNvSpPr txBox="1"/>
          <p:nvPr/>
        </p:nvSpPr>
        <p:spPr>
          <a:xfrm>
            <a:off x="1619999" y="311228"/>
            <a:ext cx="9631581" cy="2545633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b="1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During processing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One percent is lost.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1D79080-E27C-CBE6-6338-9127D1D55A87}"/>
              </a:ext>
            </a:extLst>
          </p:cNvPr>
          <p:cNvSpPr txBox="1"/>
          <p:nvPr/>
        </p:nvSpPr>
        <p:spPr>
          <a:xfrm>
            <a:off x="1533032" y="1865974"/>
            <a:ext cx="7961020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b="1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가공 중에</a:t>
            </a:r>
            <a:endParaRPr lang="ko-Kore-KR" altLang="en-US" b="1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4FF853C-1366-48AA-FCEE-08C97EEBCC36}"/>
              </a:ext>
            </a:extLst>
          </p:cNvPr>
          <p:cNvSpPr txBox="1"/>
          <p:nvPr/>
        </p:nvSpPr>
        <p:spPr>
          <a:xfrm>
            <a:off x="1527164" y="2874161"/>
            <a:ext cx="7961020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1</a:t>
            </a:r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퍼센트가 손실된다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  <a:endParaRPr lang="ko-Kore-KR" altLang="en-US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77542394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86D7110-9D49-1DAA-4FE1-45547E5FDB1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4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620FA1-6103-F188-A45B-F949BCEED94E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p.91</a:t>
            </a:r>
            <a:endParaRPr lang="en-US" altLang="ko-Kore-KR" sz="1600" dirty="0">
              <a:solidFill>
                <a:schemeClr val="bg1"/>
              </a:solidFill>
              <a:effectLst/>
              <a:latin typeface="Noto Sans KR Medium" panose="020B0500000000000000" pitchFamily="34" charset="-128"/>
              <a:ea typeface="Noto Sans KR Medium" panose="020B0500000000000000" pitchFamily="34" charset="-128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78AD2B19-35B8-B101-423B-437F55AC54E8}"/>
              </a:ext>
            </a:extLst>
          </p:cNvPr>
          <p:cNvSpPr txBox="1"/>
          <p:nvPr/>
        </p:nvSpPr>
        <p:spPr>
          <a:xfrm>
            <a:off x="1619999" y="311228"/>
            <a:ext cx="9631581" cy="531562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When fresh food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like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potatoes is processed 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to make a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product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such as 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potato chips, 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some may be thrown away for not meeting </a:t>
            </a:r>
            <a:b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</a:b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standard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s.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E68566A-5872-13CC-6AEC-CCDF07791302}"/>
              </a:ext>
            </a:extLst>
          </p:cNvPr>
          <p:cNvSpPr txBox="1"/>
          <p:nvPr/>
        </p:nvSpPr>
        <p:spPr>
          <a:xfrm>
            <a:off x="1533032" y="1865974"/>
            <a:ext cx="9718548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감자와 같은 신선한 식량이 </a:t>
            </a:r>
            <a:r>
              <a:rPr lang="ko-KR" altLang="en-US" dirty="0" err="1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감자칩</a:t>
            </a:r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 같은 제품으로 만들어지기 위해 가공될 때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,</a:t>
            </a:r>
            <a:endParaRPr lang="ko-Kore-KR" altLang="en-US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E610A5D-416E-2AA0-FE89-379BE601F426}"/>
              </a:ext>
            </a:extLst>
          </p:cNvPr>
          <p:cNvSpPr txBox="1"/>
          <p:nvPr/>
        </p:nvSpPr>
        <p:spPr>
          <a:xfrm>
            <a:off x="1529668" y="4607481"/>
            <a:ext cx="9718548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일부는 기준을 충족하지 못해 폐기될 수 있다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. </a:t>
            </a:r>
            <a:endParaRPr lang="ko-Kore-KR" altLang="en-US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5" name="직선 연결선[R] 16">
            <a:extLst>
              <a:ext uri="{FF2B5EF4-FFF2-40B4-BE49-F238E27FC236}">
                <a16:creationId xmlns:a16="http://schemas.microsoft.com/office/drawing/2014/main" id="{803DB93F-813A-B610-B6B8-19B152FEC898}"/>
              </a:ext>
            </a:extLst>
          </p:cNvPr>
          <p:cNvCxnSpPr>
            <a:cxnSpLocks/>
          </p:cNvCxnSpPr>
          <p:nvPr/>
        </p:nvCxnSpPr>
        <p:spPr>
          <a:xfrm flipV="1">
            <a:off x="2694582" y="4257675"/>
            <a:ext cx="3609236" cy="8176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직선 연결선[R] 16">
            <a:extLst>
              <a:ext uri="{FF2B5EF4-FFF2-40B4-BE49-F238E27FC236}">
                <a16:creationId xmlns:a16="http://schemas.microsoft.com/office/drawing/2014/main" id="{CC475988-95CE-52A5-9AEE-4DE3DA844062}"/>
              </a:ext>
            </a:extLst>
          </p:cNvPr>
          <p:cNvCxnSpPr>
            <a:cxnSpLocks/>
          </p:cNvCxnSpPr>
          <p:nvPr/>
        </p:nvCxnSpPr>
        <p:spPr>
          <a:xfrm>
            <a:off x="6435789" y="4255710"/>
            <a:ext cx="2728089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id="{C32827B8-536D-68ED-FFA7-E69426374981}"/>
              </a:ext>
            </a:extLst>
          </p:cNvPr>
          <p:cNvSpPr txBox="1"/>
          <p:nvPr/>
        </p:nvSpPr>
        <p:spPr>
          <a:xfrm>
            <a:off x="1526304" y="4282918"/>
            <a:ext cx="4830620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 fontAlgn="auto"/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조동사가 있는 수동태</a:t>
            </a:r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: </a:t>
            </a:r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조동사 </a:t>
            </a:r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+ be + </a:t>
            </a:r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과거분사</a:t>
            </a:r>
            <a:endParaRPr lang="ko-Kore-KR" altLang="en-US" sz="1600" dirty="0">
              <a:solidFill>
                <a:srgbClr val="00B05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14" name="직선 연결선[R] 16">
            <a:extLst>
              <a:ext uri="{FF2B5EF4-FFF2-40B4-BE49-F238E27FC236}">
                <a16:creationId xmlns:a16="http://schemas.microsoft.com/office/drawing/2014/main" id="{87107219-0652-7B7C-B1A8-604656FB5BF2}"/>
              </a:ext>
            </a:extLst>
          </p:cNvPr>
          <p:cNvCxnSpPr>
            <a:cxnSpLocks/>
          </p:cNvCxnSpPr>
          <p:nvPr/>
        </p:nvCxnSpPr>
        <p:spPr>
          <a:xfrm>
            <a:off x="1619999" y="2852738"/>
            <a:ext cx="1393365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671D3B1A-A69C-D7F5-FFCA-D3616348DF65}"/>
              </a:ext>
            </a:extLst>
          </p:cNvPr>
          <p:cNvSpPr txBox="1"/>
          <p:nvPr/>
        </p:nvSpPr>
        <p:spPr>
          <a:xfrm>
            <a:off x="1391544" y="2910877"/>
            <a:ext cx="305565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to </a:t>
            </a:r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부정사의 </a:t>
            </a:r>
            <a:r>
              <a:rPr lang="ko-KR" altLang="en-US" sz="1600" dirty="0" err="1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부사적</a:t>
            </a:r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 용법</a:t>
            </a:r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</a:t>
            </a:r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목적</a:t>
            </a:r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  <a:endParaRPr lang="ko-Kore-KR" altLang="en-US" sz="1600" dirty="0">
              <a:solidFill>
                <a:srgbClr val="00B05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148CDBAC-D27D-9C4A-7769-5EBA956ECA1C}"/>
              </a:ext>
            </a:extLst>
          </p:cNvPr>
          <p:cNvSpPr txBox="1"/>
          <p:nvPr/>
        </p:nvSpPr>
        <p:spPr>
          <a:xfrm>
            <a:off x="6391239" y="4307301"/>
            <a:ext cx="4225109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for(</a:t>
            </a:r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전치사</a:t>
            </a:r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 + </a:t>
            </a:r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부정어 </a:t>
            </a:r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not</a:t>
            </a:r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 </a:t>
            </a:r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+</a:t>
            </a:r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 동명사 </a:t>
            </a:r>
            <a:endParaRPr lang="ko-Kore-KR" altLang="en-US" sz="1600" dirty="0">
              <a:solidFill>
                <a:srgbClr val="00B05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A0A3238B-32DA-7F97-86F6-DCA317370E95}"/>
              </a:ext>
            </a:extLst>
          </p:cNvPr>
          <p:cNvSpPr txBox="1"/>
          <p:nvPr/>
        </p:nvSpPr>
        <p:spPr>
          <a:xfrm>
            <a:off x="4442516" y="1466885"/>
            <a:ext cx="856848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… </a:t>
            </a:r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같은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56CB5733-68E6-3BA0-C891-D75C3945BBC7}"/>
              </a:ext>
            </a:extLst>
          </p:cNvPr>
          <p:cNvSpPr txBox="1"/>
          <p:nvPr/>
        </p:nvSpPr>
        <p:spPr>
          <a:xfrm>
            <a:off x="5559857" y="2908114"/>
            <a:ext cx="134175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…</a:t>
            </a:r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와 같은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4ED54FF3-1197-CF77-4674-88B95A4D0F3E}"/>
              </a:ext>
            </a:extLst>
          </p:cNvPr>
          <p:cNvSpPr txBox="1"/>
          <p:nvPr/>
        </p:nvSpPr>
        <p:spPr>
          <a:xfrm>
            <a:off x="4000936" y="3256332"/>
            <a:ext cx="134175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생산물</a:t>
            </a:r>
            <a:r>
              <a:rPr lang="en-US" altLang="ko-KR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, </a:t>
            </a:r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제품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32" name="직선 연결선[R] 19">
            <a:extLst>
              <a:ext uri="{FF2B5EF4-FFF2-40B4-BE49-F238E27FC236}">
                <a16:creationId xmlns:a16="http://schemas.microsoft.com/office/drawing/2014/main" id="{0A6B2A5F-3E15-F9F1-A375-CDD895EAE01E}"/>
              </a:ext>
            </a:extLst>
          </p:cNvPr>
          <p:cNvCxnSpPr>
            <a:cxnSpLocks/>
          </p:cNvCxnSpPr>
          <p:nvPr/>
        </p:nvCxnSpPr>
        <p:spPr>
          <a:xfrm>
            <a:off x="4671400" y="2821524"/>
            <a:ext cx="0" cy="428091"/>
          </a:xfrm>
          <a:prstGeom prst="line">
            <a:avLst/>
          </a:prstGeom>
          <a:ln w="25400" cap="sq">
            <a:solidFill>
              <a:srgbClr val="EB470C"/>
            </a:solidFill>
            <a:miter lim="800000"/>
            <a:headEnd type="none" w="med" len="med"/>
            <a:tailEnd type="arrow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37" name="그룹 36">
            <a:extLst>
              <a:ext uri="{FF2B5EF4-FFF2-40B4-BE49-F238E27FC236}">
                <a16:creationId xmlns:a16="http://schemas.microsoft.com/office/drawing/2014/main" id="{C4A2A995-3F4E-6ECF-6F55-0BB347776C36}"/>
              </a:ext>
            </a:extLst>
          </p:cNvPr>
          <p:cNvGrpSpPr/>
          <p:nvPr/>
        </p:nvGrpSpPr>
        <p:grpSpPr>
          <a:xfrm>
            <a:off x="5529029" y="2845382"/>
            <a:ext cx="252857" cy="250542"/>
            <a:chOff x="5529029" y="2845382"/>
            <a:chExt cx="252857" cy="250542"/>
          </a:xfrm>
        </p:grpSpPr>
        <p:cxnSp>
          <p:nvCxnSpPr>
            <p:cNvPr id="35" name="직선 연결선[R] 19">
              <a:extLst>
                <a:ext uri="{FF2B5EF4-FFF2-40B4-BE49-F238E27FC236}">
                  <a16:creationId xmlns:a16="http://schemas.microsoft.com/office/drawing/2014/main" id="{3470D053-576D-C98D-D274-7F9BE5B52AE5}"/>
                </a:ext>
              </a:extLst>
            </p:cNvPr>
            <p:cNvCxnSpPr>
              <a:cxnSpLocks/>
            </p:cNvCxnSpPr>
            <p:nvPr/>
          </p:nvCxnSpPr>
          <p:spPr>
            <a:xfrm>
              <a:off x="5529029" y="2845382"/>
              <a:ext cx="0" cy="245507"/>
            </a:xfrm>
            <a:prstGeom prst="line">
              <a:avLst/>
            </a:prstGeom>
            <a:ln w="25400" cap="sq">
              <a:solidFill>
                <a:srgbClr val="EB470C"/>
              </a:solidFill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직선 연결선[R] 19">
              <a:extLst>
                <a:ext uri="{FF2B5EF4-FFF2-40B4-BE49-F238E27FC236}">
                  <a16:creationId xmlns:a16="http://schemas.microsoft.com/office/drawing/2014/main" id="{E4B56C7E-4CC6-6E86-DF15-987451FCC284}"/>
                </a:ext>
              </a:extLst>
            </p:cNvPr>
            <p:cNvCxnSpPr>
              <a:cxnSpLocks/>
            </p:cNvCxnSpPr>
            <p:nvPr/>
          </p:nvCxnSpPr>
          <p:spPr>
            <a:xfrm>
              <a:off x="5531823" y="3093602"/>
              <a:ext cx="250063" cy="2322"/>
            </a:xfrm>
            <a:prstGeom prst="line">
              <a:avLst/>
            </a:prstGeom>
            <a:ln w="25400" cap="sq">
              <a:solidFill>
                <a:srgbClr val="EB470C"/>
              </a:solidFill>
              <a:miter lim="800000"/>
              <a:headEnd type="none" w="med" len="med"/>
              <a:tailEnd type="arrow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5" name="TextBox 14">
            <a:extLst>
              <a:ext uri="{FF2B5EF4-FFF2-40B4-BE49-F238E27FC236}">
                <a16:creationId xmlns:a16="http://schemas.microsoft.com/office/drawing/2014/main" id="{4FF7ACFB-258C-DD07-2AB2-66F54D3E849B}"/>
              </a:ext>
            </a:extLst>
          </p:cNvPr>
          <p:cNvSpPr txBox="1"/>
          <p:nvPr/>
        </p:nvSpPr>
        <p:spPr>
          <a:xfrm>
            <a:off x="1921452" y="5667749"/>
            <a:ext cx="1152473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기준</a:t>
            </a:r>
            <a:r>
              <a:rPr lang="en-US" altLang="ko-KR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, </a:t>
            </a:r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표준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98103897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86D7110-9D49-1DAA-4FE1-45547E5FDB1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4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620FA1-6103-F188-A45B-F949BCEED94E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p.91</a:t>
            </a:r>
            <a:endParaRPr lang="en-US" altLang="ko-Kore-KR" sz="1600" dirty="0">
              <a:solidFill>
                <a:schemeClr val="bg1"/>
              </a:solidFill>
              <a:effectLst/>
              <a:latin typeface="Noto Sans KR Medium" panose="020B0500000000000000" pitchFamily="34" charset="-128"/>
              <a:ea typeface="Noto Sans KR Medium" panose="020B0500000000000000" pitchFamily="34" charset="-128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78AD2B19-35B8-B101-423B-437F55AC54E8}"/>
              </a:ext>
            </a:extLst>
          </p:cNvPr>
          <p:cNvSpPr txBox="1"/>
          <p:nvPr/>
        </p:nvSpPr>
        <p:spPr>
          <a:xfrm>
            <a:off x="1619999" y="311228"/>
            <a:ext cx="8125361" cy="3935244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R" sz="3600" dirty="0"/>
              <a:t>Food can also go to waste </a:t>
            </a:r>
            <a:r>
              <a:rPr lang="en-US" altLang="ko-KR" sz="3600" dirty="0">
                <a:solidFill>
                  <a:srgbClr val="EB470C"/>
                </a:solidFill>
              </a:rPr>
              <a:t>due to </a:t>
            </a:r>
          </a:p>
          <a:p>
            <a:pPr>
              <a:lnSpc>
                <a:spcPct val="250000"/>
              </a:lnSpc>
            </a:pPr>
            <a:r>
              <a:rPr lang="en-US" altLang="ko-KR" sz="3600" dirty="0"/>
              <a:t>problems in the factory, such as machine </a:t>
            </a:r>
            <a:r>
              <a:rPr lang="en-US" altLang="ko-KR" sz="3600" dirty="0">
                <a:solidFill>
                  <a:srgbClr val="EB470C"/>
                </a:solidFill>
              </a:rPr>
              <a:t>failure</a:t>
            </a:r>
            <a:r>
              <a:rPr lang="en-US" altLang="ko-KR" sz="3600" dirty="0"/>
              <a:t>s.</a:t>
            </a:r>
            <a:endParaRPr lang="en-US" altLang="ko-Kore-KR" sz="3600" spc="-100" dirty="0"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E68566A-5872-13CC-6AEC-CCDF07791302}"/>
              </a:ext>
            </a:extLst>
          </p:cNvPr>
          <p:cNvSpPr txBox="1"/>
          <p:nvPr/>
        </p:nvSpPr>
        <p:spPr>
          <a:xfrm>
            <a:off x="1533032" y="1865974"/>
            <a:ext cx="9718548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식량은 기계 결함 같은 공장 내의 문제들 때문에 버려질 수도 있다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  <a:endParaRPr lang="ko-Kore-KR" altLang="en-US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F47CD55-2BBF-6E2D-F652-415B1FE002D3}"/>
              </a:ext>
            </a:extLst>
          </p:cNvPr>
          <p:cNvSpPr txBox="1"/>
          <p:nvPr/>
        </p:nvSpPr>
        <p:spPr>
          <a:xfrm>
            <a:off x="6448698" y="1466885"/>
            <a:ext cx="1196284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… </a:t>
            </a:r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때문에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942E080-6A6A-3D35-3AF9-C502F3AC3855}"/>
              </a:ext>
            </a:extLst>
          </p:cNvPr>
          <p:cNvSpPr txBox="1"/>
          <p:nvPr/>
        </p:nvSpPr>
        <p:spPr>
          <a:xfrm>
            <a:off x="1534766" y="4202684"/>
            <a:ext cx="1589433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실패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6379696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86D7110-9D49-1DAA-4FE1-45547E5FDB1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4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620FA1-6103-F188-A45B-F949BCEED94E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p.91</a:t>
            </a:r>
            <a:endParaRPr lang="en-US" altLang="ko-Kore-KR" sz="1600" dirty="0">
              <a:solidFill>
                <a:schemeClr val="bg1"/>
              </a:solidFill>
              <a:effectLst/>
              <a:latin typeface="Noto Sans KR Medium" panose="020B0500000000000000" pitchFamily="34" charset="-128"/>
              <a:ea typeface="Noto Sans KR Medium" panose="020B0500000000000000" pitchFamily="34" charset="-128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78AD2B19-35B8-B101-423B-437F55AC54E8}"/>
              </a:ext>
            </a:extLst>
          </p:cNvPr>
          <p:cNvSpPr txBox="1"/>
          <p:nvPr/>
        </p:nvSpPr>
        <p:spPr>
          <a:xfrm>
            <a:off x="1619999" y="311228"/>
            <a:ext cx="9631581" cy="531562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b="1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In markets or stores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Six percent is wasted. 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A store often orders more food than people 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will buy, so some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unsold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food is thrown away.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0CB83EB-46AF-6AA7-294A-EE42A5317DB7}"/>
              </a:ext>
            </a:extLst>
          </p:cNvPr>
          <p:cNvSpPr txBox="1"/>
          <p:nvPr/>
        </p:nvSpPr>
        <p:spPr>
          <a:xfrm>
            <a:off x="1533032" y="1871836"/>
            <a:ext cx="9718548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b="1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시장 또는 상점에서</a:t>
            </a:r>
            <a:endParaRPr lang="ko-Kore-KR" altLang="en-US" b="1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4D83A45-732F-264E-9271-7121748CFCCF}"/>
              </a:ext>
            </a:extLst>
          </p:cNvPr>
          <p:cNvSpPr txBox="1"/>
          <p:nvPr/>
        </p:nvSpPr>
        <p:spPr>
          <a:xfrm>
            <a:off x="1527165" y="3278613"/>
            <a:ext cx="9718548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6</a:t>
            </a:r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퍼센트가 버려진다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. </a:t>
            </a:r>
            <a:endParaRPr lang="ko-Kore-KR" altLang="en-US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5B9FF97-5D8C-8D3E-E877-72885BCBB32E}"/>
              </a:ext>
            </a:extLst>
          </p:cNvPr>
          <p:cNvSpPr txBox="1"/>
          <p:nvPr/>
        </p:nvSpPr>
        <p:spPr>
          <a:xfrm>
            <a:off x="1524000" y="4609184"/>
            <a:ext cx="9718548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상점은 종종 사람들이 살 것보다 더 많은 식품을 주문해서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D98C7E8-8B4A-55AC-A276-46EB6CF6AD05}"/>
              </a:ext>
            </a:extLst>
          </p:cNvPr>
          <p:cNvSpPr txBox="1"/>
          <p:nvPr/>
        </p:nvSpPr>
        <p:spPr>
          <a:xfrm>
            <a:off x="1524000" y="6038893"/>
            <a:ext cx="9718548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팔리지 않은 식품은 버려진다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  <a:endParaRPr lang="ko-Kore-KR" altLang="en-US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1AB40F1-6C2E-3094-24CA-903EEE9FCEB8}"/>
              </a:ext>
            </a:extLst>
          </p:cNvPr>
          <p:cNvSpPr txBox="1"/>
          <p:nvPr/>
        </p:nvSpPr>
        <p:spPr>
          <a:xfrm>
            <a:off x="4538901" y="5579169"/>
            <a:ext cx="1434548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팔리지 않은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45422796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86D7110-9D49-1DAA-4FE1-45547E5FDB1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4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620FA1-6103-F188-A45B-F949BCEED94E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p.91</a:t>
            </a:r>
            <a:endParaRPr lang="en-US" altLang="ko-Kore-KR" sz="1600" dirty="0">
              <a:solidFill>
                <a:schemeClr val="bg1"/>
              </a:solidFill>
              <a:effectLst/>
              <a:latin typeface="Noto Sans KR Medium" panose="020B0500000000000000" pitchFamily="34" charset="-128"/>
              <a:ea typeface="Noto Sans KR Medium" panose="020B0500000000000000" pitchFamily="34" charset="-128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78AD2B19-35B8-B101-423B-437F55AC54E8}"/>
              </a:ext>
            </a:extLst>
          </p:cNvPr>
          <p:cNvSpPr txBox="1"/>
          <p:nvPr/>
        </p:nvSpPr>
        <p:spPr>
          <a:xfrm>
            <a:off x="1619999" y="311228"/>
            <a:ext cx="9631581" cy="393062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Or, if a bunch of bananas spoil too soon, 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shoppers may not buy them, 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and this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ends up as garbage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DFCF894-26C1-62AB-5DB1-4B50F40CABDE}"/>
              </a:ext>
            </a:extLst>
          </p:cNvPr>
          <p:cNvSpPr txBox="1"/>
          <p:nvPr/>
        </p:nvSpPr>
        <p:spPr>
          <a:xfrm>
            <a:off x="1527170" y="1865974"/>
            <a:ext cx="9718548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또 바나나 한 송이가 너무 빨리 상하게 되면</a:t>
            </a:r>
            <a:endParaRPr lang="ko-Kore-KR" altLang="en-US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4E9A116-4DC3-954D-E21F-FB92B313C085}"/>
              </a:ext>
            </a:extLst>
          </p:cNvPr>
          <p:cNvSpPr txBox="1"/>
          <p:nvPr/>
        </p:nvSpPr>
        <p:spPr>
          <a:xfrm>
            <a:off x="1527170" y="3276854"/>
            <a:ext cx="9718548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쇼핑객들은 그것을 사지 않을 것이며 </a:t>
            </a:r>
            <a:endParaRPr lang="ko-Kore-KR" altLang="en-US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DB50FFA-9245-5F26-4111-9DE0B4E198FB}"/>
              </a:ext>
            </a:extLst>
          </p:cNvPr>
          <p:cNvSpPr txBox="1"/>
          <p:nvPr/>
        </p:nvSpPr>
        <p:spPr>
          <a:xfrm>
            <a:off x="1533028" y="4607419"/>
            <a:ext cx="9718548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이는 결국 쓰레기가 된다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  <a:endParaRPr lang="ko-Kore-KR" altLang="en-US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10" name="직선 연결선[R] 16">
            <a:extLst>
              <a:ext uri="{FF2B5EF4-FFF2-40B4-BE49-F238E27FC236}">
                <a16:creationId xmlns:a16="http://schemas.microsoft.com/office/drawing/2014/main" id="{57138F97-EAB4-0F36-7C69-16250530B729}"/>
              </a:ext>
            </a:extLst>
          </p:cNvPr>
          <p:cNvCxnSpPr>
            <a:cxnSpLocks/>
          </p:cNvCxnSpPr>
          <p:nvPr/>
        </p:nvCxnSpPr>
        <p:spPr>
          <a:xfrm>
            <a:off x="5596309" y="2834230"/>
            <a:ext cx="839480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736A83A8-796B-D6B8-F0EC-880403D29801}"/>
              </a:ext>
            </a:extLst>
          </p:cNvPr>
          <p:cNvSpPr txBox="1"/>
          <p:nvPr/>
        </p:nvSpPr>
        <p:spPr>
          <a:xfrm>
            <a:off x="5336205" y="2867093"/>
            <a:ext cx="3138489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a bunch of bananas</a:t>
            </a:r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를 가리킴</a:t>
            </a:r>
            <a:endParaRPr lang="ko-Kore-KR" altLang="en-US" sz="1600" dirty="0">
              <a:solidFill>
                <a:srgbClr val="00B05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5756DAD2-8390-B78C-06AE-503B7B9BC94A}"/>
              </a:ext>
            </a:extLst>
          </p:cNvPr>
          <p:cNvSpPr txBox="1"/>
          <p:nvPr/>
        </p:nvSpPr>
        <p:spPr>
          <a:xfrm>
            <a:off x="3089564" y="4207568"/>
            <a:ext cx="180801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결국 </a:t>
            </a:r>
            <a:r>
              <a:rPr lang="en-US" altLang="ko-KR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…</a:t>
            </a:r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이 되다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74F9311A-AA3C-4C0F-E69C-B8F01D365C75}"/>
              </a:ext>
            </a:extLst>
          </p:cNvPr>
          <p:cNvSpPr txBox="1"/>
          <p:nvPr/>
        </p:nvSpPr>
        <p:spPr>
          <a:xfrm>
            <a:off x="4939150" y="4207568"/>
            <a:ext cx="1662544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쓰레기</a:t>
            </a:r>
            <a:r>
              <a:rPr lang="en-US" altLang="ko-KR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 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92515223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86D7110-9D49-1DAA-4FE1-45547E5FDB1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4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620FA1-6103-F188-A45B-F949BCEED94E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p.91</a:t>
            </a:r>
            <a:endParaRPr lang="en-US" altLang="ko-Kore-KR" sz="1600" dirty="0">
              <a:solidFill>
                <a:schemeClr val="bg1"/>
              </a:solidFill>
              <a:effectLst/>
              <a:latin typeface="Noto Sans KR Medium" panose="020B0500000000000000" pitchFamily="34" charset="-128"/>
              <a:ea typeface="Noto Sans KR Medium" panose="020B0500000000000000" pitchFamily="34" charset="-128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78AD2B19-35B8-B101-423B-437F55AC54E8}"/>
              </a:ext>
            </a:extLst>
          </p:cNvPr>
          <p:cNvSpPr txBox="1"/>
          <p:nvPr/>
        </p:nvSpPr>
        <p:spPr>
          <a:xfrm>
            <a:off x="1619999" y="311228"/>
            <a:ext cx="9631581" cy="531562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b="1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At home or in restaurants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Ten percent is wasted.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Families or businesses sometimes buy more </a:t>
            </a:r>
            <a:b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</a:b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food than they need.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AF193DE-B920-9899-B61F-49DBD0627294}"/>
              </a:ext>
            </a:extLst>
          </p:cNvPr>
          <p:cNvSpPr txBox="1"/>
          <p:nvPr/>
        </p:nvSpPr>
        <p:spPr>
          <a:xfrm>
            <a:off x="1527170" y="3283191"/>
            <a:ext cx="9718548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10</a:t>
            </a:r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퍼센트가 낭비된다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. </a:t>
            </a:r>
            <a:endParaRPr lang="ko-Kore-KR" altLang="en-US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09AA59B-7348-6F83-EFCF-FAE65CE74CC4}"/>
              </a:ext>
            </a:extLst>
          </p:cNvPr>
          <p:cNvSpPr txBox="1"/>
          <p:nvPr/>
        </p:nvSpPr>
        <p:spPr>
          <a:xfrm>
            <a:off x="1527163" y="4689967"/>
            <a:ext cx="9718548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가족이나 사업체는 때때로 필요한 것보다 더 많은 식품을 구입한다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. </a:t>
            </a:r>
            <a:endParaRPr lang="ko-Kore-KR" altLang="en-US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48A4655-0F1F-EEAB-FB35-260432EE10C1}"/>
              </a:ext>
            </a:extLst>
          </p:cNvPr>
          <p:cNvSpPr txBox="1"/>
          <p:nvPr/>
        </p:nvSpPr>
        <p:spPr>
          <a:xfrm>
            <a:off x="1533032" y="1871836"/>
            <a:ext cx="9718548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b="1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가정이나 식당에서</a:t>
            </a:r>
            <a:endParaRPr lang="ko-Kore-KR" altLang="en-US" b="1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69888346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86D7110-9D49-1DAA-4FE1-45547E5FDB1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4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620FA1-6103-F188-A45B-F949BCEED94E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p.91</a:t>
            </a:r>
            <a:endParaRPr lang="en-US" altLang="ko-Kore-KR" sz="1600" dirty="0">
              <a:solidFill>
                <a:schemeClr val="bg1"/>
              </a:solidFill>
              <a:effectLst/>
              <a:latin typeface="Noto Sans KR Medium" panose="020B0500000000000000" pitchFamily="34" charset="-128"/>
              <a:ea typeface="Noto Sans KR Medium" panose="020B0500000000000000" pitchFamily="34" charset="-128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78AD2B19-35B8-B101-423B-437F55AC54E8}"/>
              </a:ext>
            </a:extLst>
          </p:cNvPr>
          <p:cNvSpPr txBox="1"/>
          <p:nvPr/>
        </p:nvSpPr>
        <p:spPr>
          <a:xfrm>
            <a:off x="1619999" y="311228"/>
            <a:ext cx="8237510" cy="531562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They also try a new product </a:t>
            </a:r>
            <a:r>
              <a:rPr lang="en-US" altLang="ko-Kore-KR" sz="3600" spc="-100" dirty="0">
                <a:solidFill>
                  <a:srgbClr val="00B050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(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that nobody likes</a:t>
            </a:r>
            <a:r>
              <a:rPr lang="en-US" altLang="ko-Kore-KR" sz="3600" spc="-100" dirty="0">
                <a:solidFill>
                  <a:srgbClr val="00B050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)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, 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and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in the end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, it becomes garbage.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Food can also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go bad 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before it is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consume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d.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All this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add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s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to 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waste.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D153A04-FA81-CDBF-07A1-3205AA24B8C4}"/>
              </a:ext>
            </a:extLst>
          </p:cNvPr>
          <p:cNvSpPr txBox="1"/>
          <p:nvPr/>
        </p:nvSpPr>
        <p:spPr>
          <a:xfrm>
            <a:off x="1527163" y="1871839"/>
            <a:ext cx="9718548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그들은 또한 아무도 좋아하지 않는 새로운 제품을 시도하고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,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262D779-E971-00A1-B7F9-BA149D0A4C76}"/>
              </a:ext>
            </a:extLst>
          </p:cNvPr>
          <p:cNvSpPr txBox="1"/>
          <p:nvPr/>
        </p:nvSpPr>
        <p:spPr>
          <a:xfrm>
            <a:off x="1531370" y="3278923"/>
            <a:ext cx="9718548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결국 그것은 쓰레기가 된다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. </a:t>
            </a:r>
            <a:endParaRPr lang="ko-Kore-KR" altLang="en-US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FE18329-E06C-FA45-3D0D-5109175B61BC}"/>
              </a:ext>
            </a:extLst>
          </p:cNvPr>
          <p:cNvSpPr txBox="1"/>
          <p:nvPr/>
        </p:nvSpPr>
        <p:spPr>
          <a:xfrm>
            <a:off x="1531367" y="4609490"/>
            <a:ext cx="9718548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식품은 또한 소비되기 전에 상할 수 있다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  <a:endParaRPr lang="ko-Kore-KR" altLang="en-US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E55E2C0-975A-7C0F-2529-5A0D35C76B99}"/>
              </a:ext>
            </a:extLst>
          </p:cNvPr>
          <p:cNvSpPr txBox="1"/>
          <p:nvPr/>
        </p:nvSpPr>
        <p:spPr>
          <a:xfrm>
            <a:off x="1531361" y="6045577"/>
            <a:ext cx="9718548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이 모든 것이 쓰레기를 증가시킨다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  <a:endParaRPr lang="ko-Kore-KR" altLang="en-US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10" name="직선 연결선[R] 16">
            <a:extLst>
              <a:ext uri="{FF2B5EF4-FFF2-40B4-BE49-F238E27FC236}">
                <a16:creationId xmlns:a16="http://schemas.microsoft.com/office/drawing/2014/main" id="{EDED36EE-84F9-0792-C2EB-A10BA3098C3A}"/>
              </a:ext>
            </a:extLst>
          </p:cNvPr>
          <p:cNvCxnSpPr>
            <a:cxnSpLocks/>
          </p:cNvCxnSpPr>
          <p:nvPr/>
        </p:nvCxnSpPr>
        <p:spPr>
          <a:xfrm>
            <a:off x="5070764" y="1514475"/>
            <a:ext cx="1323109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" name="직선 연결선[R] 16">
            <a:extLst>
              <a:ext uri="{FF2B5EF4-FFF2-40B4-BE49-F238E27FC236}">
                <a16:creationId xmlns:a16="http://schemas.microsoft.com/office/drawing/2014/main" id="{A957188C-D778-8B35-4600-1B8ACA908504}"/>
              </a:ext>
            </a:extLst>
          </p:cNvPr>
          <p:cNvCxnSpPr>
            <a:cxnSpLocks/>
          </p:cNvCxnSpPr>
          <p:nvPr/>
        </p:nvCxnSpPr>
        <p:spPr>
          <a:xfrm>
            <a:off x="6673607" y="1514475"/>
            <a:ext cx="683157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9" name="TextBox 18">
            <a:extLst>
              <a:ext uri="{FF2B5EF4-FFF2-40B4-BE49-F238E27FC236}">
                <a16:creationId xmlns:a16="http://schemas.microsoft.com/office/drawing/2014/main" id="{461895E6-5B6D-4B78-C0D2-E3BB46013A04}"/>
              </a:ext>
            </a:extLst>
          </p:cNvPr>
          <p:cNvSpPr txBox="1"/>
          <p:nvPr/>
        </p:nvSpPr>
        <p:spPr>
          <a:xfrm>
            <a:off x="6878781" y="1542634"/>
            <a:ext cx="2866576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목적격 관계 대명사</a:t>
            </a:r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(= which)</a:t>
            </a:r>
            <a:endParaRPr lang="ko-Kore-KR" altLang="en-US" sz="1600" dirty="0">
              <a:solidFill>
                <a:srgbClr val="00B05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grpSp>
        <p:nvGrpSpPr>
          <p:cNvPr id="20" name="그룹 19">
            <a:extLst>
              <a:ext uri="{FF2B5EF4-FFF2-40B4-BE49-F238E27FC236}">
                <a16:creationId xmlns:a16="http://schemas.microsoft.com/office/drawing/2014/main" id="{0C77BAB9-4814-08C6-E2EC-EB13B991817D}"/>
              </a:ext>
            </a:extLst>
          </p:cNvPr>
          <p:cNvGrpSpPr/>
          <p:nvPr/>
        </p:nvGrpSpPr>
        <p:grpSpPr>
          <a:xfrm>
            <a:off x="5783863" y="1523024"/>
            <a:ext cx="1146062" cy="285830"/>
            <a:chOff x="4444065" y="4226535"/>
            <a:chExt cx="3409439" cy="341943"/>
          </a:xfrm>
        </p:grpSpPr>
        <p:cxnSp>
          <p:nvCxnSpPr>
            <p:cNvPr id="22" name="직선 연결선[R] 9">
              <a:extLst>
                <a:ext uri="{FF2B5EF4-FFF2-40B4-BE49-F238E27FC236}">
                  <a16:creationId xmlns:a16="http://schemas.microsoft.com/office/drawing/2014/main" id="{BEF3F257-E382-7577-4EFE-92460241E76D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7843108" y="4226535"/>
              <a:ext cx="0" cy="341943"/>
            </a:xfrm>
            <a:prstGeom prst="line">
              <a:avLst/>
            </a:prstGeom>
            <a:ln w="25400"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직선 연결선[R] 15">
              <a:extLst>
                <a:ext uri="{FF2B5EF4-FFF2-40B4-BE49-F238E27FC236}">
                  <a16:creationId xmlns:a16="http://schemas.microsoft.com/office/drawing/2014/main" id="{2150D0DA-D884-9019-9FB3-7E927621F09E}"/>
                </a:ext>
              </a:extLst>
            </p:cNvPr>
            <p:cNvCxnSpPr>
              <a:cxnSpLocks/>
            </p:cNvCxnSpPr>
            <p:nvPr/>
          </p:nvCxnSpPr>
          <p:spPr>
            <a:xfrm>
              <a:off x="4444065" y="4560120"/>
              <a:ext cx="3409439" cy="0"/>
            </a:xfrm>
            <a:prstGeom prst="line">
              <a:avLst/>
            </a:prstGeom>
            <a:ln w="25400"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직선 연결선[R] 19">
              <a:extLst>
                <a:ext uri="{FF2B5EF4-FFF2-40B4-BE49-F238E27FC236}">
                  <a16:creationId xmlns:a16="http://schemas.microsoft.com/office/drawing/2014/main" id="{08A85735-16E9-CC6E-BE65-791C6D53AEA8}"/>
                </a:ext>
              </a:extLst>
            </p:cNvPr>
            <p:cNvCxnSpPr>
              <a:cxnSpLocks/>
            </p:cNvCxnSpPr>
            <p:nvPr/>
          </p:nvCxnSpPr>
          <p:spPr>
            <a:xfrm>
              <a:off x="4444065" y="4226535"/>
              <a:ext cx="0" cy="321543"/>
            </a:xfrm>
            <a:prstGeom prst="line">
              <a:avLst/>
            </a:prstGeom>
            <a:ln w="25400" cap="sq">
              <a:solidFill>
                <a:srgbClr val="00B050"/>
              </a:solidFill>
              <a:miter lim="800000"/>
              <a:headEnd type="arrow" w="lg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5" name="TextBox 24">
            <a:extLst>
              <a:ext uri="{FF2B5EF4-FFF2-40B4-BE49-F238E27FC236}">
                <a16:creationId xmlns:a16="http://schemas.microsoft.com/office/drawing/2014/main" id="{766EE83A-51D1-76EB-7DEB-4E7281E1CF9C}"/>
              </a:ext>
            </a:extLst>
          </p:cNvPr>
          <p:cNvSpPr txBox="1"/>
          <p:nvPr/>
        </p:nvSpPr>
        <p:spPr>
          <a:xfrm>
            <a:off x="2362203" y="2842895"/>
            <a:ext cx="1468579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마침내</a:t>
            </a:r>
            <a:r>
              <a:rPr lang="en-US" altLang="ko-KR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, </a:t>
            </a:r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결국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B2BFB582-2A3B-6469-27B0-F71EEE9667C0}"/>
              </a:ext>
            </a:extLst>
          </p:cNvPr>
          <p:cNvSpPr txBox="1"/>
          <p:nvPr/>
        </p:nvSpPr>
        <p:spPr>
          <a:xfrm>
            <a:off x="3906984" y="4207571"/>
            <a:ext cx="1673684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</a:t>
            </a:r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음식이</a:t>
            </a:r>
            <a:r>
              <a:rPr lang="en-US" altLang="ko-KR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 </a:t>
            </a:r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상하다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9B5A7171-EB63-0997-A02B-35C442FFA8EF}"/>
              </a:ext>
            </a:extLst>
          </p:cNvPr>
          <p:cNvSpPr txBox="1"/>
          <p:nvPr/>
        </p:nvSpPr>
        <p:spPr>
          <a:xfrm>
            <a:off x="7266710" y="4207571"/>
            <a:ext cx="1763783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소비하다</a:t>
            </a:r>
            <a:r>
              <a:rPr lang="en-US" altLang="ko-KR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, </a:t>
            </a:r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먹다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8388414E-715A-E2EC-3F8D-8A535BACF41B}"/>
              </a:ext>
            </a:extLst>
          </p:cNvPr>
          <p:cNvSpPr txBox="1"/>
          <p:nvPr/>
        </p:nvSpPr>
        <p:spPr>
          <a:xfrm>
            <a:off x="2847108" y="5579166"/>
            <a:ext cx="1295401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…</a:t>
            </a:r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을 늘리다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82359923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C88599D-5B9E-85D0-6CFD-B4D2BCA9C6AB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4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/>
          <p:nvPr/>
        </p:nvSpPr>
        <p:spPr>
          <a:xfrm>
            <a:off x="711200" y="3094373"/>
            <a:ext cx="10540380" cy="1107996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6600" b="1" dirty="0">
                <a:latin typeface="Calibri" panose="020F0502020204030204" pitchFamily="34" charset="0"/>
                <a:ea typeface="Noto Sans KR Medium" panose="020B0500000000000000"/>
                <a:cs typeface="Calibri" panose="020F0502020204030204" pitchFamily="34" charset="0"/>
              </a:rPr>
              <a:t>So What Can We Do?</a:t>
            </a:r>
          </a:p>
        </p:txBody>
      </p:sp>
      <p:cxnSp>
        <p:nvCxnSpPr>
          <p:cNvPr id="14" name="직선 연결선[R] 13">
            <a:extLst>
              <a:ext uri="{FF2B5EF4-FFF2-40B4-BE49-F238E27FC236}">
                <a16:creationId xmlns:a16="http://schemas.microsoft.com/office/drawing/2014/main" id="{B4C865B4-E4AA-442F-4C76-C8D3D139D429}"/>
              </a:ext>
            </a:extLst>
          </p:cNvPr>
          <p:cNvCxnSpPr>
            <a:cxnSpLocks/>
          </p:cNvCxnSpPr>
          <p:nvPr/>
        </p:nvCxnSpPr>
        <p:spPr>
          <a:xfrm>
            <a:off x="2743200" y="1116000"/>
            <a:ext cx="8508380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6" name="그룹 5">
            <a:extLst>
              <a:ext uri="{FF2B5EF4-FFF2-40B4-BE49-F238E27FC236}">
                <a16:creationId xmlns:a16="http://schemas.microsoft.com/office/drawing/2014/main" id="{88A5C716-E888-4CFC-1646-FB1E5A5B00C5}"/>
              </a:ext>
            </a:extLst>
          </p:cNvPr>
          <p:cNvGrpSpPr/>
          <p:nvPr/>
        </p:nvGrpSpPr>
        <p:grpSpPr>
          <a:xfrm>
            <a:off x="1425031" y="646013"/>
            <a:ext cx="4151903" cy="469900"/>
            <a:chOff x="1425031" y="646013"/>
            <a:chExt cx="4151903" cy="469900"/>
          </a:xfrm>
        </p:grpSpPr>
        <p:pic>
          <p:nvPicPr>
            <p:cNvPr id="15" name="그림 14">
              <a:extLst>
                <a:ext uri="{FF2B5EF4-FFF2-40B4-BE49-F238E27FC236}">
                  <a16:creationId xmlns:a16="http://schemas.microsoft.com/office/drawing/2014/main" id="{900A4511-19B5-32BF-87EF-AF161CA68D7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425031" y="646013"/>
              <a:ext cx="2032000" cy="469900"/>
            </a:xfrm>
            <a:prstGeom prst="rect">
              <a:avLst/>
            </a:prstGeom>
          </p:spPr>
        </p:pic>
        <p:pic>
          <p:nvPicPr>
            <p:cNvPr id="17" name="그림 16">
              <a:extLst>
                <a:ext uri="{FF2B5EF4-FFF2-40B4-BE49-F238E27FC236}">
                  <a16:creationId xmlns:a16="http://schemas.microsoft.com/office/drawing/2014/main" id="{355E5868-0447-F423-6FB0-35C450F9A8D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flipH="1">
              <a:off x="3286176" y="646013"/>
              <a:ext cx="1792721" cy="469900"/>
            </a:xfrm>
            <a:prstGeom prst="rect">
              <a:avLst/>
            </a:prstGeom>
          </p:spPr>
        </p:pic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B6DFD2CA-7C67-7F52-3C8A-9356DE737E5C}"/>
                </a:ext>
              </a:extLst>
            </p:cNvPr>
            <p:cNvSpPr txBox="1"/>
            <p:nvPr/>
          </p:nvSpPr>
          <p:spPr>
            <a:xfrm>
              <a:off x="1533671" y="697673"/>
              <a:ext cx="4043263" cy="369332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r>
                <a:rPr kumimoji="1" lang="en-US" altLang="ko-Kore-KR" dirty="0">
                  <a:solidFill>
                    <a:schemeClr val="tx1"/>
                  </a:solidFill>
                  <a:latin typeface="Calibri" panose="020F0502020204030204" pitchFamily="34" charset="0"/>
                  <a:ea typeface="Noto Sans KR Medium" panose="020B0500000000000000" pitchFamily="34" charset="-128"/>
                  <a:cs typeface="Calibri" panose="020F0502020204030204" pitchFamily="34" charset="0"/>
                </a:rPr>
                <a:t>High School </a:t>
              </a:r>
              <a:r>
                <a:rPr kumimoji="1" lang="en-US" altLang="ko-Kore-KR" b="1" dirty="0">
                  <a:solidFill>
                    <a:schemeClr val="tx1"/>
                  </a:solidFill>
                  <a:latin typeface="Calibri" panose="020F0502020204030204" pitchFamily="34" charset="0"/>
                  <a:ea typeface="Noto Sans KR Medium" panose="020B0500000000000000" pitchFamily="34" charset="-128"/>
                  <a:cs typeface="Calibri" panose="020F0502020204030204" pitchFamily="34" charset="0"/>
                </a:rPr>
                <a:t>Basic English 1 </a:t>
              </a:r>
              <a:r>
                <a:rPr kumimoji="1" lang="en-US" altLang="ko-Kore-KR" sz="1600" dirty="0">
                  <a:solidFill>
                    <a:schemeClr val="tx1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Calibri" panose="020F0502020204030204" pitchFamily="34" charset="0"/>
                </a:rPr>
                <a:t>(</a:t>
              </a:r>
              <a:r>
                <a:rPr kumimoji="1" lang="ko-KR" altLang="en-US" sz="1600" dirty="0">
                  <a:solidFill>
                    <a:schemeClr val="tx1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Calibri" panose="020F0502020204030204" pitchFamily="34" charset="0"/>
                </a:rPr>
                <a:t>안병규</a:t>
              </a:r>
              <a:r>
                <a:rPr kumimoji="1" lang="en-US" altLang="ko-KR" sz="1600" dirty="0">
                  <a:solidFill>
                    <a:schemeClr val="tx1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Calibri" panose="020F0502020204030204" pitchFamily="34" charset="0"/>
                </a:rPr>
                <a:t>)</a:t>
              </a:r>
              <a:endParaRPr kumimoji="1" lang="en-US" altLang="ko-KR" dirty="0">
                <a:latin typeface="나눔고딕" panose="020D0604000000000000" pitchFamily="50" charset="-127"/>
                <a:ea typeface="나눔고딕" panose="020D0604000000000000" pitchFamily="50" charset="-127"/>
                <a:cs typeface="Calibri" panose="020F0502020204030204" pitchFamily="34" charset="0"/>
              </a:endParaRPr>
            </a:p>
          </p:txBody>
        </p:sp>
      </p:grpSp>
      <p:sp>
        <p:nvSpPr>
          <p:cNvPr id="3" name="TextBox 2">
            <a:extLst>
              <a:ext uri="{FF2B5EF4-FFF2-40B4-BE49-F238E27FC236}">
                <a16:creationId xmlns:a16="http://schemas.microsoft.com/office/drawing/2014/main" id="{75B29162-C2DA-0F2E-AB78-F08C8AB3693C}"/>
              </a:ext>
            </a:extLst>
          </p:cNvPr>
          <p:cNvSpPr txBox="1"/>
          <p:nvPr/>
        </p:nvSpPr>
        <p:spPr>
          <a:xfrm>
            <a:off x="3576062" y="4227757"/>
            <a:ext cx="4845738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그렇다면 우리는 무엇을 할 수 있을까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?</a:t>
            </a:r>
            <a:endParaRPr lang="ko-Kore-KR" altLang="en-US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95126455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86D7110-9D49-1DAA-4FE1-45547E5FDB1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4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620FA1-6103-F188-A45B-F949BCEED94E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p.92</a:t>
            </a:r>
            <a:endParaRPr lang="en-US" altLang="ko-Kore-KR" sz="1600" dirty="0">
              <a:solidFill>
                <a:schemeClr val="bg1"/>
              </a:solidFill>
              <a:effectLst/>
              <a:latin typeface="Noto Sans KR Medium" panose="020B0500000000000000" pitchFamily="34" charset="-128"/>
              <a:ea typeface="Noto Sans KR Medium" panose="020B0500000000000000" pitchFamily="34" charset="-128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78AD2B19-35B8-B101-423B-437F55AC54E8}"/>
              </a:ext>
            </a:extLst>
          </p:cNvPr>
          <p:cNvSpPr txBox="1"/>
          <p:nvPr/>
        </p:nvSpPr>
        <p:spPr>
          <a:xfrm>
            <a:off x="1619999" y="311228"/>
            <a:ext cx="9631581" cy="531562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Does it really have to be like this?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Definitely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not, and all of us should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make efforts </a:t>
            </a:r>
            <a:br>
              <a:rPr lang="en-US" altLang="ko-Kore-KR" sz="3600" spc="-100" dirty="0">
                <a:solidFill>
                  <a:srgbClr val="EB470C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</a:b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to reduce food waste across the whole food </a:t>
            </a:r>
            <a:b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</a:b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supply chain.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26B3060-EF51-29F1-C35F-4BDD16AA5EF4}"/>
              </a:ext>
            </a:extLst>
          </p:cNvPr>
          <p:cNvSpPr txBox="1"/>
          <p:nvPr/>
        </p:nvSpPr>
        <p:spPr>
          <a:xfrm>
            <a:off x="1354525" y="4283768"/>
            <a:ext cx="3085499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 </a:t>
            </a:r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to </a:t>
            </a:r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부정사의 </a:t>
            </a:r>
            <a:r>
              <a:rPr lang="ko-KR" altLang="en-US" sz="1600" dirty="0" err="1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부사적</a:t>
            </a:r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 용법</a:t>
            </a:r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</a:t>
            </a:r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목적</a:t>
            </a:r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  <a:endParaRPr lang="ko-Kore-KR" altLang="en-US" sz="1600" dirty="0">
              <a:solidFill>
                <a:srgbClr val="00B05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C04BA11-A9B2-E9C5-AC0E-0A370DBBFFA7}"/>
              </a:ext>
            </a:extLst>
          </p:cNvPr>
          <p:cNvSpPr txBox="1"/>
          <p:nvPr/>
        </p:nvSpPr>
        <p:spPr>
          <a:xfrm>
            <a:off x="1470152" y="2852534"/>
            <a:ext cx="1970628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분명히</a:t>
            </a:r>
            <a:r>
              <a:rPr lang="en-US" altLang="ko-KR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, </a:t>
            </a:r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틀림없이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C6C1C2A-5637-A8E0-D366-3FC6BCE7C821}"/>
              </a:ext>
            </a:extLst>
          </p:cNvPr>
          <p:cNvSpPr txBox="1"/>
          <p:nvPr/>
        </p:nvSpPr>
        <p:spPr>
          <a:xfrm>
            <a:off x="1527163" y="1871839"/>
            <a:ext cx="9718548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정말로 이래야만 하는 걸까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? 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A538DB2D-CF89-E494-A589-8CD5254D63B1}"/>
              </a:ext>
            </a:extLst>
          </p:cNvPr>
          <p:cNvSpPr txBox="1"/>
          <p:nvPr/>
        </p:nvSpPr>
        <p:spPr>
          <a:xfrm>
            <a:off x="1534091" y="3271145"/>
            <a:ext cx="9718548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절대 그렇지 않으며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, </a:t>
            </a:r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우리 모두는 전체 식량 공급망에서 음식 쓰레기를 줄이기 위해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C37DBCDC-A599-08F3-B8B0-4F358B38929D}"/>
              </a:ext>
            </a:extLst>
          </p:cNvPr>
          <p:cNvSpPr txBox="1"/>
          <p:nvPr/>
        </p:nvSpPr>
        <p:spPr>
          <a:xfrm>
            <a:off x="1528026" y="4607069"/>
            <a:ext cx="9718548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노력해야 한다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A5E3A30E-066C-96B5-6A01-18A1484FA9C4}"/>
              </a:ext>
            </a:extLst>
          </p:cNvPr>
          <p:cNvSpPr txBox="1"/>
          <p:nvPr/>
        </p:nvSpPr>
        <p:spPr>
          <a:xfrm>
            <a:off x="7765490" y="2852532"/>
            <a:ext cx="1648689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노력하다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15" name="직선 연결선[R] 16">
            <a:extLst>
              <a:ext uri="{FF2B5EF4-FFF2-40B4-BE49-F238E27FC236}">
                <a16:creationId xmlns:a16="http://schemas.microsoft.com/office/drawing/2014/main" id="{3DC0BF32-C1AB-43A2-6D2D-2A6B77F85B10}"/>
              </a:ext>
            </a:extLst>
          </p:cNvPr>
          <p:cNvCxnSpPr>
            <a:cxnSpLocks/>
          </p:cNvCxnSpPr>
          <p:nvPr/>
        </p:nvCxnSpPr>
        <p:spPr>
          <a:xfrm>
            <a:off x="1619999" y="4257675"/>
            <a:ext cx="1778838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6124619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86D7110-9D49-1DAA-4FE1-45547E5FDB1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4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620FA1-6103-F188-A45B-F949BCEED94E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p.92</a:t>
            </a:r>
            <a:endParaRPr lang="en-US" altLang="ko-Kore-KR" sz="1600" dirty="0">
              <a:solidFill>
                <a:schemeClr val="bg1"/>
              </a:solidFill>
              <a:effectLst/>
              <a:latin typeface="Noto Sans KR Medium" panose="020B0500000000000000" pitchFamily="34" charset="-128"/>
              <a:ea typeface="Noto Sans KR Medium" panose="020B0500000000000000" pitchFamily="34" charset="-128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78AD2B19-35B8-B101-423B-437F55AC54E8}"/>
              </a:ext>
            </a:extLst>
          </p:cNvPr>
          <p:cNvSpPr txBox="1"/>
          <p:nvPr/>
        </p:nvSpPr>
        <p:spPr>
          <a:xfrm>
            <a:off x="1619999" y="311228"/>
            <a:ext cx="9631581" cy="2545633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b="1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Things </a:t>
            </a:r>
            <a:r>
              <a:rPr lang="en-US" altLang="ko-Kore-KR" sz="3600" spc="-100" dirty="0">
                <a:solidFill>
                  <a:srgbClr val="00B050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(</a:t>
            </a:r>
            <a:r>
              <a:rPr lang="en-US" altLang="ko-Kore-KR" sz="3600" b="1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people can do together</a:t>
            </a:r>
            <a:r>
              <a:rPr lang="en-US" altLang="ko-Kore-KR" sz="3600" spc="-100" dirty="0">
                <a:solidFill>
                  <a:srgbClr val="00B050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)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We can use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technology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to reduce food waste. </a:t>
            </a:r>
          </a:p>
        </p:txBody>
      </p:sp>
      <p:cxnSp>
        <p:nvCxnSpPr>
          <p:cNvPr id="3" name="직선 연결선[R] 16">
            <a:extLst>
              <a:ext uri="{FF2B5EF4-FFF2-40B4-BE49-F238E27FC236}">
                <a16:creationId xmlns:a16="http://schemas.microsoft.com/office/drawing/2014/main" id="{E70EE8E0-A1B4-6DDE-1671-A643FA66BD7F}"/>
              </a:ext>
            </a:extLst>
          </p:cNvPr>
          <p:cNvCxnSpPr>
            <a:cxnSpLocks/>
          </p:cNvCxnSpPr>
          <p:nvPr/>
        </p:nvCxnSpPr>
        <p:spPr>
          <a:xfrm>
            <a:off x="1634832" y="1514475"/>
            <a:ext cx="1108368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" name="직선 연결선[R] 16">
            <a:extLst>
              <a:ext uri="{FF2B5EF4-FFF2-40B4-BE49-F238E27FC236}">
                <a16:creationId xmlns:a16="http://schemas.microsoft.com/office/drawing/2014/main" id="{901D4FC3-8834-091F-2D10-FC1032D7671C}"/>
              </a:ext>
            </a:extLst>
          </p:cNvPr>
          <p:cNvCxnSpPr>
            <a:cxnSpLocks/>
          </p:cNvCxnSpPr>
          <p:nvPr/>
        </p:nvCxnSpPr>
        <p:spPr>
          <a:xfrm>
            <a:off x="2985656" y="1514475"/>
            <a:ext cx="4024746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5" name="그룹 4">
            <a:extLst>
              <a:ext uri="{FF2B5EF4-FFF2-40B4-BE49-F238E27FC236}">
                <a16:creationId xmlns:a16="http://schemas.microsoft.com/office/drawing/2014/main" id="{D55DA48A-E6B5-531A-D99E-13680FEF1EC3}"/>
              </a:ext>
            </a:extLst>
          </p:cNvPr>
          <p:cNvGrpSpPr/>
          <p:nvPr/>
        </p:nvGrpSpPr>
        <p:grpSpPr>
          <a:xfrm>
            <a:off x="2347931" y="1523024"/>
            <a:ext cx="2424960" cy="285830"/>
            <a:chOff x="4444065" y="4226535"/>
            <a:chExt cx="3409439" cy="341943"/>
          </a:xfrm>
        </p:grpSpPr>
        <p:cxnSp>
          <p:nvCxnSpPr>
            <p:cNvPr id="9" name="직선 연결선[R] 9">
              <a:extLst>
                <a:ext uri="{FF2B5EF4-FFF2-40B4-BE49-F238E27FC236}">
                  <a16:creationId xmlns:a16="http://schemas.microsoft.com/office/drawing/2014/main" id="{28172626-AC79-E4B9-E83C-4BAB9CC63689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7843108" y="4226535"/>
              <a:ext cx="0" cy="341943"/>
            </a:xfrm>
            <a:prstGeom prst="line">
              <a:avLst/>
            </a:prstGeom>
            <a:ln w="25400"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직선 연결선[R] 15">
              <a:extLst>
                <a:ext uri="{FF2B5EF4-FFF2-40B4-BE49-F238E27FC236}">
                  <a16:creationId xmlns:a16="http://schemas.microsoft.com/office/drawing/2014/main" id="{F0C593D6-8DB5-3DFB-E503-25BD1C3679E0}"/>
                </a:ext>
              </a:extLst>
            </p:cNvPr>
            <p:cNvCxnSpPr>
              <a:cxnSpLocks/>
            </p:cNvCxnSpPr>
            <p:nvPr/>
          </p:nvCxnSpPr>
          <p:spPr>
            <a:xfrm>
              <a:off x="4444065" y="4560120"/>
              <a:ext cx="3409439" cy="0"/>
            </a:xfrm>
            <a:prstGeom prst="line">
              <a:avLst/>
            </a:prstGeom>
            <a:ln w="25400"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직선 연결선[R] 19">
              <a:extLst>
                <a:ext uri="{FF2B5EF4-FFF2-40B4-BE49-F238E27FC236}">
                  <a16:creationId xmlns:a16="http://schemas.microsoft.com/office/drawing/2014/main" id="{24013BB6-6501-B1CA-AED0-8459ED714567}"/>
                </a:ext>
              </a:extLst>
            </p:cNvPr>
            <p:cNvCxnSpPr>
              <a:cxnSpLocks/>
            </p:cNvCxnSpPr>
            <p:nvPr/>
          </p:nvCxnSpPr>
          <p:spPr>
            <a:xfrm>
              <a:off x="4444065" y="4226535"/>
              <a:ext cx="0" cy="321543"/>
            </a:xfrm>
            <a:prstGeom prst="line">
              <a:avLst/>
            </a:prstGeom>
            <a:ln w="25400" cap="sq">
              <a:solidFill>
                <a:srgbClr val="00B050"/>
              </a:solidFill>
              <a:miter lim="800000"/>
              <a:headEnd type="arrow" w="lg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5" name="TextBox 14">
            <a:extLst>
              <a:ext uri="{FF2B5EF4-FFF2-40B4-BE49-F238E27FC236}">
                <a16:creationId xmlns:a16="http://schemas.microsoft.com/office/drawing/2014/main" id="{2FBB82D4-6665-A9FE-0367-EEB6D5B2CBBF}"/>
              </a:ext>
            </a:extLst>
          </p:cNvPr>
          <p:cNvSpPr txBox="1"/>
          <p:nvPr/>
        </p:nvSpPr>
        <p:spPr>
          <a:xfrm>
            <a:off x="1527163" y="1871839"/>
            <a:ext cx="9718548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b="1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사람들이 함께 할 수 있는 일들</a:t>
            </a:r>
            <a:endParaRPr lang="en-US" altLang="ko-KR" b="1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FBFBBEA7-15D3-DA92-F544-7A3FBC981EDF}"/>
              </a:ext>
            </a:extLst>
          </p:cNvPr>
          <p:cNvSpPr txBox="1"/>
          <p:nvPr/>
        </p:nvSpPr>
        <p:spPr>
          <a:xfrm>
            <a:off x="1534089" y="3271146"/>
            <a:ext cx="9718548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우리는 음식 쓰레기를 줄이기 위해 기술을 활용할 수 있다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A592F94A-F025-728B-D70F-EF4122F14092}"/>
              </a:ext>
            </a:extLst>
          </p:cNvPr>
          <p:cNvSpPr txBox="1"/>
          <p:nvPr/>
        </p:nvSpPr>
        <p:spPr>
          <a:xfrm>
            <a:off x="3719945" y="2841035"/>
            <a:ext cx="1898073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</a:t>
            </a:r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과학</a:t>
            </a:r>
            <a:r>
              <a:rPr lang="en-US" altLang="ko-KR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 </a:t>
            </a:r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기술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65761290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86D7110-9D49-1DAA-4FE1-45547E5FDB1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4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620FA1-6103-F188-A45B-F949BCEED94E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p.89</a:t>
            </a:r>
            <a:endParaRPr lang="en-US" altLang="ko-Kore-KR" sz="1600" dirty="0">
              <a:solidFill>
                <a:schemeClr val="bg1"/>
              </a:solidFill>
              <a:effectLst/>
              <a:latin typeface="Noto Sans KR Medium" panose="020B0500000000000000" pitchFamily="34" charset="-128"/>
              <a:ea typeface="Noto Sans KR Medium" panose="020B0500000000000000" pitchFamily="34" charset="-128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78AD2B19-35B8-B101-423B-437F55AC54E8}"/>
              </a:ext>
            </a:extLst>
          </p:cNvPr>
          <p:cNvSpPr txBox="1"/>
          <p:nvPr/>
        </p:nvSpPr>
        <p:spPr>
          <a:xfrm>
            <a:off x="1620000" y="311228"/>
            <a:ext cx="9631579" cy="531562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Do you know how many people </a:t>
            </a:r>
            <a:r>
              <a:rPr lang="en-US" altLang="ko-Kore-KR" sz="3600" spc="-100" dirty="0">
                <a:solidFill>
                  <a:srgbClr val="EE6230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die from 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00" dirty="0">
                <a:solidFill>
                  <a:srgbClr val="EE6230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hunger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?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00" dirty="0">
                <a:solidFill>
                  <a:srgbClr val="EE6230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Shockingly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, nine million people in the world die from hunger every year, and that number is increasing.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62276BB-452A-8465-86A7-F5867663FE21}"/>
              </a:ext>
            </a:extLst>
          </p:cNvPr>
          <p:cNvSpPr txBox="1"/>
          <p:nvPr/>
        </p:nvSpPr>
        <p:spPr>
          <a:xfrm>
            <a:off x="1533032" y="1871837"/>
            <a:ext cx="7961020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당신은 얼마나 많은 사람들이 굶주림으로 사망하는지 알고 있는가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?</a:t>
            </a:r>
            <a:endParaRPr lang="ko-Kore-KR" altLang="en-US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14CFBC4-10E3-4B14-0542-E6919FA31E9C}"/>
              </a:ext>
            </a:extLst>
          </p:cNvPr>
          <p:cNvSpPr txBox="1"/>
          <p:nvPr/>
        </p:nvSpPr>
        <p:spPr>
          <a:xfrm>
            <a:off x="1533032" y="4609307"/>
            <a:ext cx="7961020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충격적이게도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, </a:t>
            </a:r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매년 세계에서 구백만 명의 사람들이 굶주림으로 사망하며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,</a:t>
            </a:r>
            <a:endParaRPr lang="ko-Kore-KR" altLang="en-US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18BB90E-D525-678B-8FFD-4634A4C2B9CE}"/>
              </a:ext>
            </a:extLst>
          </p:cNvPr>
          <p:cNvSpPr txBox="1"/>
          <p:nvPr/>
        </p:nvSpPr>
        <p:spPr>
          <a:xfrm>
            <a:off x="1534006" y="6040872"/>
            <a:ext cx="7961020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그 수는 증가하고 있다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. </a:t>
            </a:r>
            <a:endParaRPr lang="ko-Kore-KR" altLang="en-US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11" name="직선 연결선[R] 16">
            <a:extLst>
              <a:ext uri="{FF2B5EF4-FFF2-40B4-BE49-F238E27FC236}">
                <a16:creationId xmlns:a16="http://schemas.microsoft.com/office/drawing/2014/main" id="{76D74B24-D657-AA15-44DA-ECEF993D576C}"/>
              </a:ext>
            </a:extLst>
          </p:cNvPr>
          <p:cNvCxnSpPr>
            <a:cxnSpLocks/>
          </p:cNvCxnSpPr>
          <p:nvPr/>
        </p:nvCxnSpPr>
        <p:spPr>
          <a:xfrm>
            <a:off x="3988231" y="1509817"/>
            <a:ext cx="4733206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직선 연결선[R] 16">
            <a:extLst>
              <a:ext uri="{FF2B5EF4-FFF2-40B4-BE49-F238E27FC236}">
                <a16:creationId xmlns:a16="http://schemas.microsoft.com/office/drawing/2014/main" id="{55597281-9C60-71C7-6F8D-AA0633374395}"/>
              </a:ext>
            </a:extLst>
          </p:cNvPr>
          <p:cNvCxnSpPr>
            <a:cxnSpLocks/>
          </p:cNvCxnSpPr>
          <p:nvPr/>
        </p:nvCxnSpPr>
        <p:spPr>
          <a:xfrm>
            <a:off x="1621628" y="2850562"/>
            <a:ext cx="1210472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" name="직선 연결선[R] 16">
            <a:extLst>
              <a:ext uri="{FF2B5EF4-FFF2-40B4-BE49-F238E27FC236}">
                <a16:creationId xmlns:a16="http://schemas.microsoft.com/office/drawing/2014/main" id="{AF281743-5AEC-CC6B-3769-914F9AB6A08A}"/>
              </a:ext>
            </a:extLst>
          </p:cNvPr>
          <p:cNvCxnSpPr>
            <a:cxnSpLocks/>
          </p:cNvCxnSpPr>
          <p:nvPr/>
        </p:nvCxnSpPr>
        <p:spPr>
          <a:xfrm>
            <a:off x="5660230" y="5626847"/>
            <a:ext cx="2188373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" name="TextBox 16">
            <a:extLst>
              <a:ext uri="{FF2B5EF4-FFF2-40B4-BE49-F238E27FC236}">
                <a16:creationId xmlns:a16="http://schemas.microsoft.com/office/drawing/2014/main" id="{2D59961C-9E41-8977-993B-B0DFEC1DE0A7}"/>
              </a:ext>
            </a:extLst>
          </p:cNvPr>
          <p:cNvSpPr txBox="1"/>
          <p:nvPr/>
        </p:nvSpPr>
        <p:spPr>
          <a:xfrm>
            <a:off x="3997960" y="1539084"/>
            <a:ext cx="4733205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 err="1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간접의문문</a:t>
            </a:r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: </a:t>
            </a:r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의문사 </a:t>
            </a:r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+ </a:t>
            </a:r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주어 </a:t>
            </a:r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+ </a:t>
            </a:r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동사</a:t>
            </a:r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</a:t>
            </a:r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목적어 역할</a:t>
            </a:r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  <a:endParaRPr lang="ko-Kore-KR" altLang="en-US" sz="1600" dirty="0">
              <a:solidFill>
                <a:srgbClr val="00B05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9E72DF19-2CA9-09B8-7AD8-95328CC975EA}"/>
              </a:ext>
            </a:extLst>
          </p:cNvPr>
          <p:cNvSpPr txBox="1"/>
          <p:nvPr/>
        </p:nvSpPr>
        <p:spPr>
          <a:xfrm>
            <a:off x="3879317" y="595695"/>
            <a:ext cx="507614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how many + </a:t>
            </a:r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가산 명사 </a:t>
            </a:r>
            <a:r>
              <a:rPr lang="en-US" altLang="ko-KR" sz="1600" i="1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cf</a:t>
            </a:r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. how much + </a:t>
            </a:r>
            <a:r>
              <a:rPr lang="ko-KR" altLang="en-US" sz="1600" dirty="0" err="1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불가산</a:t>
            </a:r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 명사</a:t>
            </a:r>
            <a:endParaRPr lang="ko-Kore-KR" altLang="en-US" sz="1600" dirty="0">
              <a:solidFill>
                <a:srgbClr val="00B05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19" name="직선 연결선[R] 16">
            <a:extLst>
              <a:ext uri="{FF2B5EF4-FFF2-40B4-BE49-F238E27FC236}">
                <a16:creationId xmlns:a16="http://schemas.microsoft.com/office/drawing/2014/main" id="{957E1094-7333-3E17-0980-36D67A48299A}"/>
              </a:ext>
            </a:extLst>
          </p:cNvPr>
          <p:cNvCxnSpPr>
            <a:cxnSpLocks/>
          </p:cNvCxnSpPr>
          <p:nvPr/>
        </p:nvCxnSpPr>
        <p:spPr>
          <a:xfrm>
            <a:off x="3943781" y="968105"/>
            <a:ext cx="1923619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TextBox 21">
            <a:extLst>
              <a:ext uri="{FF2B5EF4-FFF2-40B4-BE49-F238E27FC236}">
                <a16:creationId xmlns:a16="http://schemas.microsoft.com/office/drawing/2014/main" id="{D3223EE6-BC6D-9C5C-D327-86EB04511C22}"/>
              </a:ext>
            </a:extLst>
          </p:cNvPr>
          <p:cNvSpPr txBox="1"/>
          <p:nvPr/>
        </p:nvSpPr>
        <p:spPr>
          <a:xfrm>
            <a:off x="5066342" y="5650590"/>
            <a:ext cx="3268596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굶주림으로 사망하는 사람의 수</a:t>
            </a:r>
            <a:endParaRPr lang="ko-Kore-KR" altLang="en-US" sz="1600" dirty="0">
              <a:solidFill>
                <a:srgbClr val="00B05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71A3B89D-85E3-D19B-FA62-492D72F98BE4}"/>
              </a:ext>
            </a:extLst>
          </p:cNvPr>
          <p:cNvSpPr txBox="1"/>
          <p:nvPr/>
        </p:nvSpPr>
        <p:spPr>
          <a:xfrm>
            <a:off x="8642349" y="1540131"/>
            <a:ext cx="127059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…</a:t>
            </a:r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으로 죽다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grpSp>
        <p:nvGrpSpPr>
          <p:cNvPr id="24" name="그룹 23">
            <a:extLst>
              <a:ext uri="{FF2B5EF4-FFF2-40B4-BE49-F238E27FC236}">
                <a16:creationId xmlns:a16="http://schemas.microsoft.com/office/drawing/2014/main" id="{2FAD8190-40F0-CF9C-AD8A-CB4ED1142BA9}"/>
              </a:ext>
            </a:extLst>
          </p:cNvPr>
          <p:cNvGrpSpPr/>
          <p:nvPr/>
        </p:nvGrpSpPr>
        <p:grpSpPr>
          <a:xfrm rot="5400000">
            <a:off x="8779799" y="1245547"/>
            <a:ext cx="252857" cy="248531"/>
            <a:chOff x="3413502" y="743173"/>
            <a:chExt cx="252857" cy="248531"/>
          </a:xfrm>
        </p:grpSpPr>
        <p:cxnSp>
          <p:nvCxnSpPr>
            <p:cNvPr id="25" name="직선 연결선[R] 19">
              <a:extLst>
                <a:ext uri="{FF2B5EF4-FFF2-40B4-BE49-F238E27FC236}">
                  <a16:creationId xmlns:a16="http://schemas.microsoft.com/office/drawing/2014/main" id="{DFDAFD8D-018A-5B8E-19D2-6D2501734659}"/>
                </a:ext>
              </a:extLst>
            </p:cNvPr>
            <p:cNvCxnSpPr>
              <a:cxnSpLocks/>
            </p:cNvCxnSpPr>
            <p:nvPr/>
          </p:nvCxnSpPr>
          <p:spPr>
            <a:xfrm>
              <a:off x="3413502" y="746197"/>
              <a:ext cx="0" cy="245507"/>
            </a:xfrm>
            <a:prstGeom prst="line">
              <a:avLst/>
            </a:prstGeom>
            <a:ln w="25400" cap="sq">
              <a:solidFill>
                <a:srgbClr val="EB470C"/>
              </a:solidFill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직선 연결선[R] 19">
              <a:extLst>
                <a:ext uri="{FF2B5EF4-FFF2-40B4-BE49-F238E27FC236}">
                  <a16:creationId xmlns:a16="http://schemas.microsoft.com/office/drawing/2014/main" id="{0561AD38-B232-F34F-AAAE-229D9CC7BE76}"/>
                </a:ext>
              </a:extLst>
            </p:cNvPr>
            <p:cNvCxnSpPr>
              <a:cxnSpLocks/>
            </p:cNvCxnSpPr>
            <p:nvPr/>
          </p:nvCxnSpPr>
          <p:spPr>
            <a:xfrm>
              <a:off x="3416296" y="743173"/>
              <a:ext cx="250063" cy="2322"/>
            </a:xfrm>
            <a:prstGeom prst="line">
              <a:avLst/>
            </a:prstGeom>
            <a:ln w="25400" cap="sq">
              <a:solidFill>
                <a:srgbClr val="EB470C"/>
              </a:solidFill>
              <a:miter lim="800000"/>
              <a:headEnd type="none" w="med" len="med"/>
              <a:tailEnd type="arrow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7" name="TextBox 26">
            <a:extLst>
              <a:ext uri="{FF2B5EF4-FFF2-40B4-BE49-F238E27FC236}">
                <a16:creationId xmlns:a16="http://schemas.microsoft.com/office/drawing/2014/main" id="{BB9446DC-25F6-3262-A278-6C9F954286BE}"/>
              </a:ext>
            </a:extLst>
          </p:cNvPr>
          <p:cNvSpPr txBox="1"/>
          <p:nvPr/>
        </p:nvSpPr>
        <p:spPr>
          <a:xfrm>
            <a:off x="1363347" y="2907161"/>
            <a:ext cx="1606094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기아</a:t>
            </a:r>
            <a:r>
              <a:rPr lang="en-US" altLang="ko-KR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, </a:t>
            </a:r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굶주림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0B2B7482-7FCF-B938-40A3-128F686617B4}"/>
              </a:ext>
            </a:extLst>
          </p:cNvPr>
          <p:cNvSpPr txBox="1"/>
          <p:nvPr/>
        </p:nvSpPr>
        <p:spPr>
          <a:xfrm>
            <a:off x="1528628" y="4205495"/>
            <a:ext cx="2270618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놀랍게도</a:t>
            </a:r>
            <a:r>
              <a:rPr lang="en-US" altLang="ko-KR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, </a:t>
            </a:r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충격적이게도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56304532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86D7110-9D49-1DAA-4FE1-45547E5FDB1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4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620FA1-6103-F188-A45B-F949BCEED94E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p.92</a:t>
            </a:r>
            <a:endParaRPr lang="en-US" altLang="ko-Kore-KR" sz="1600" dirty="0">
              <a:solidFill>
                <a:schemeClr val="bg1"/>
              </a:solidFill>
              <a:effectLst/>
              <a:latin typeface="Noto Sans KR Medium" panose="020B0500000000000000" pitchFamily="34" charset="-128"/>
              <a:ea typeface="Noto Sans KR Medium" panose="020B0500000000000000" pitchFamily="34" charset="-128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78AD2B19-35B8-B101-423B-437F55AC54E8}"/>
              </a:ext>
            </a:extLst>
          </p:cNvPr>
          <p:cNvSpPr txBox="1"/>
          <p:nvPr/>
        </p:nvSpPr>
        <p:spPr>
          <a:xfrm>
            <a:off x="1619999" y="311228"/>
            <a:ext cx="9631581" cy="393062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AI programs, for example, can tell us 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how much to plant, where to send the </a:t>
            </a:r>
            <a:b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</a:b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harvested food, and how to store it longer.</a:t>
            </a:r>
          </a:p>
        </p:txBody>
      </p:sp>
      <p:cxnSp>
        <p:nvCxnSpPr>
          <p:cNvPr id="3" name="직선 연결선[R] 16">
            <a:extLst>
              <a:ext uri="{FF2B5EF4-FFF2-40B4-BE49-F238E27FC236}">
                <a16:creationId xmlns:a16="http://schemas.microsoft.com/office/drawing/2014/main" id="{A870C059-5E14-D1CC-94F3-C03494720666}"/>
              </a:ext>
            </a:extLst>
          </p:cNvPr>
          <p:cNvCxnSpPr>
            <a:cxnSpLocks/>
          </p:cNvCxnSpPr>
          <p:nvPr/>
        </p:nvCxnSpPr>
        <p:spPr>
          <a:xfrm>
            <a:off x="1619999" y="2852738"/>
            <a:ext cx="3291437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" name="직선 연결선[R] 16">
            <a:extLst>
              <a:ext uri="{FF2B5EF4-FFF2-40B4-BE49-F238E27FC236}">
                <a16:creationId xmlns:a16="http://schemas.microsoft.com/office/drawing/2014/main" id="{7DF7AD9A-3BAD-5B71-842D-E44132763DC1}"/>
              </a:ext>
            </a:extLst>
          </p:cNvPr>
          <p:cNvCxnSpPr>
            <a:cxnSpLocks/>
          </p:cNvCxnSpPr>
          <p:nvPr/>
        </p:nvCxnSpPr>
        <p:spPr>
          <a:xfrm>
            <a:off x="5104417" y="2852738"/>
            <a:ext cx="3194757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직선 연결선[R] 16">
            <a:extLst>
              <a:ext uri="{FF2B5EF4-FFF2-40B4-BE49-F238E27FC236}">
                <a16:creationId xmlns:a16="http://schemas.microsoft.com/office/drawing/2014/main" id="{FA7A2728-AC98-68CA-C072-D49967A42EFB}"/>
              </a:ext>
            </a:extLst>
          </p:cNvPr>
          <p:cNvCxnSpPr>
            <a:cxnSpLocks/>
          </p:cNvCxnSpPr>
          <p:nvPr/>
        </p:nvCxnSpPr>
        <p:spPr>
          <a:xfrm>
            <a:off x="5247474" y="4261339"/>
            <a:ext cx="3672438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이등변 삼각형 13">
            <a:extLst>
              <a:ext uri="{FF2B5EF4-FFF2-40B4-BE49-F238E27FC236}">
                <a16:creationId xmlns:a16="http://schemas.microsoft.com/office/drawing/2014/main" id="{34AAD87A-2401-9C01-56D6-8B90C4C0C27A}"/>
              </a:ext>
            </a:extLst>
          </p:cNvPr>
          <p:cNvSpPr/>
          <p:nvPr/>
        </p:nvSpPr>
        <p:spPr>
          <a:xfrm>
            <a:off x="4362892" y="3578534"/>
            <a:ext cx="785192" cy="586409"/>
          </a:xfrm>
          <a:prstGeom prst="triangl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AA097302-8CE6-3A02-3A5D-6B4300FF8EFC}"/>
              </a:ext>
            </a:extLst>
          </p:cNvPr>
          <p:cNvSpPr txBox="1"/>
          <p:nvPr/>
        </p:nvSpPr>
        <p:spPr>
          <a:xfrm>
            <a:off x="4187064" y="4207603"/>
            <a:ext cx="113684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병렬 구조</a:t>
            </a:r>
            <a:endParaRPr lang="ko-Kore-KR" altLang="en-US" sz="1600" dirty="0">
              <a:solidFill>
                <a:srgbClr val="00B05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D49E052F-A40B-7FF1-6C89-E747E4EC1D1E}"/>
              </a:ext>
            </a:extLst>
          </p:cNvPr>
          <p:cNvSpPr txBox="1"/>
          <p:nvPr/>
        </p:nvSpPr>
        <p:spPr>
          <a:xfrm>
            <a:off x="1527163" y="1871839"/>
            <a:ext cx="9718548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예를 들어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, </a:t>
            </a:r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인공지능 프로그램은 얼마나 많이 심어야 하는지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, 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93D6CA89-D299-002C-5BC1-8263923AF753}"/>
              </a:ext>
            </a:extLst>
          </p:cNvPr>
          <p:cNvSpPr txBox="1"/>
          <p:nvPr/>
        </p:nvSpPr>
        <p:spPr>
          <a:xfrm>
            <a:off x="1534091" y="3271147"/>
            <a:ext cx="9718548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수확된 식량을 어디로 보내야 하는지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, </a:t>
            </a:r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그것을 어떻게 더 오래 보관할 수 있는지를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BF85DBE6-C784-8234-8475-5DD1FD00FD2E}"/>
              </a:ext>
            </a:extLst>
          </p:cNvPr>
          <p:cNvSpPr txBox="1"/>
          <p:nvPr/>
        </p:nvSpPr>
        <p:spPr>
          <a:xfrm>
            <a:off x="1534091" y="4603802"/>
            <a:ext cx="9718548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우리에게 알려줄 수 있다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. 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75C88722-7403-858D-184D-5A1AF1F60494}"/>
              </a:ext>
            </a:extLst>
          </p:cNvPr>
          <p:cNvSpPr txBox="1"/>
          <p:nvPr/>
        </p:nvSpPr>
        <p:spPr>
          <a:xfrm>
            <a:off x="5021500" y="2907043"/>
            <a:ext cx="5743910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&lt;</a:t>
            </a:r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의문사 </a:t>
            </a:r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+ to </a:t>
            </a:r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부정사</a:t>
            </a:r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&gt;</a:t>
            </a:r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로 여기에서는 직접 목적어 역할을 함</a:t>
            </a:r>
            <a:endParaRPr lang="ko-Kore-KR" altLang="en-US" sz="1600" dirty="0">
              <a:solidFill>
                <a:srgbClr val="00B05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grpSp>
        <p:nvGrpSpPr>
          <p:cNvPr id="23" name="그룹 22">
            <a:extLst>
              <a:ext uri="{FF2B5EF4-FFF2-40B4-BE49-F238E27FC236}">
                <a16:creationId xmlns:a16="http://schemas.microsoft.com/office/drawing/2014/main" id="{82DB9AAE-3F7A-A9C8-B33C-478F871F6D1F}"/>
              </a:ext>
            </a:extLst>
          </p:cNvPr>
          <p:cNvGrpSpPr/>
          <p:nvPr/>
        </p:nvGrpSpPr>
        <p:grpSpPr>
          <a:xfrm>
            <a:off x="7603594" y="4193189"/>
            <a:ext cx="252857" cy="250542"/>
            <a:chOff x="5529029" y="2845382"/>
            <a:chExt cx="252857" cy="250542"/>
          </a:xfrm>
        </p:grpSpPr>
        <p:cxnSp>
          <p:nvCxnSpPr>
            <p:cNvPr id="24" name="직선 연결선[R] 19">
              <a:extLst>
                <a:ext uri="{FF2B5EF4-FFF2-40B4-BE49-F238E27FC236}">
                  <a16:creationId xmlns:a16="http://schemas.microsoft.com/office/drawing/2014/main" id="{199B332E-BA9D-4C4E-5801-BE7A5247D438}"/>
                </a:ext>
              </a:extLst>
            </p:cNvPr>
            <p:cNvCxnSpPr>
              <a:cxnSpLocks/>
            </p:cNvCxnSpPr>
            <p:nvPr/>
          </p:nvCxnSpPr>
          <p:spPr>
            <a:xfrm>
              <a:off x="5529029" y="2845382"/>
              <a:ext cx="0" cy="245507"/>
            </a:xfrm>
            <a:prstGeom prst="line">
              <a:avLst/>
            </a:prstGeom>
            <a:ln w="25400" cap="sq">
              <a:solidFill>
                <a:srgbClr val="00B050"/>
              </a:solidFill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직선 연결선[R] 19">
              <a:extLst>
                <a:ext uri="{FF2B5EF4-FFF2-40B4-BE49-F238E27FC236}">
                  <a16:creationId xmlns:a16="http://schemas.microsoft.com/office/drawing/2014/main" id="{99E1AEE2-A016-6E2C-0A1B-9E3A9C896659}"/>
                </a:ext>
              </a:extLst>
            </p:cNvPr>
            <p:cNvCxnSpPr>
              <a:cxnSpLocks/>
            </p:cNvCxnSpPr>
            <p:nvPr/>
          </p:nvCxnSpPr>
          <p:spPr>
            <a:xfrm>
              <a:off x="5531823" y="3093602"/>
              <a:ext cx="250063" cy="2322"/>
            </a:xfrm>
            <a:prstGeom prst="line">
              <a:avLst/>
            </a:prstGeom>
            <a:ln w="25400" cap="sq">
              <a:solidFill>
                <a:srgbClr val="00B050"/>
              </a:solidFill>
              <a:miter lim="800000"/>
              <a:headEnd type="none" w="med" len="med"/>
              <a:tailEnd type="arrow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6" name="TextBox 25">
            <a:extLst>
              <a:ext uri="{FF2B5EF4-FFF2-40B4-BE49-F238E27FC236}">
                <a16:creationId xmlns:a16="http://schemas.microsoft.com/office/drawing/2014/main" id="{719B4521-7807-C8EA-6D4C-21C0E190A999}"/>
              </a:ext>
            </a:extLst>
          </p:cNvPr>
          <p:cNvSpPr txBox="1"/>
          <p:nvPr/>
        </p:nvSpPr>
        <p:spPr>
          <a:xfrm>
            <a:off x="7715092" y="4265439"/>
            <a:ext cx="3143055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the harvested food</a:t>
            </a:r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를 가리킴</a:t>
            </a:r>
            <a:endParaRPr lang="ko-Kore-KR" altLang="en-US" sz="1600" dirty="0">
              <a:solidFill>
                <a:srgbClr val="00B05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9" name="직선 연결선[R] 16">
            <a:extLst>
              <a:ext uri="{FF2B5EF4-FFF2-40B4-BE49-F238E27FC236}">
                <a16:creationId xmlns:a16="http://schemas.microsoft.com/office/drawing/2014/main" id="{72A1FA3E-56F7-37FE-FA21-4FBB6EF7919B}"/>
              </a:ext>
            </a:extLst>
          </p:cNvPr>
          <p:cNvCxnSpPr>
            <a:cxnSpLocks/>
          </p:cNvCxnSpPr>
          <p:nvPr/>
        </p:nvCxnSpPr>
        <p:spPr>
          <a:xfrm>
            <a:off x="1619999" y="4261339"/>
            <a:ext cx="2651713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3160107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86D7110-9D49-1DAA-4FE1-45547E5FDB1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4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620FA1-6103-F188-A45B-F949BCEED94E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p.92</a:t>
            </a:r>
            <a:endParaRPr lang="en-US" altLang="ko-Kore-KR" sz="1600" dirty="0">
              <a:solidFill>
                <a:schemeClr val="bg1"/>
              </a:solidFill>
              <a:effectLst/>
              <a:latin typeface="Noto Sans KR Medium" panose="020B0500000000000000" pitchFamily="34" charset="-128"/>
              <a:ea typeface="Noto Sans KR Medium" panose="020B0500000000000000" pitchFamily="34" charset="-128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78AD2B19-35B8-B101-423B-437F55AC54E8}"/>
              </a:ext>
            </a:extLst>
          </p:cNvPr>
          <p:cNvSpPr txBox="1"/>
          <p:nvPr/>
        </p:nvSpPr>
        <p:spPr>
          <a:xfrm>
            <a:off x="1619999" y="311228"/>
            <a:ext cx="9625712" cy="393062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Farmers would also be able to sell “ugly” </a:t>
            </a:r>
            <a:b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</a:b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or partly damaged food at lower prices</a:t>
            </a:r>
            <a:r>
              <a:rPr lang="en-US" altLang="ko-Kore-KR" sz="3600" spc="-10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instead of 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throwing it away.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1258254-8C07-5E33-ABBD-4C5D05AA19B6}"/>
              </a:ext>
            </a:extLst>
          </p:cNvPr>
          <p:cNvSpPr txBox="1"/>
          <p:nvPr/>
        </p:nvSpPr>
        <p:spPr>
          <a:xfrm>
            <a:off x="1527163" y="1871839"/>
            <a:ext cx="9718548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농부들은 ‘못생긴’ 또는 부분적으로 손상된 식량을 버리는 대신 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CC684E1-CFDC-1154-5667-BE11334F53C9}"/>
              </a:ext>
            </a:extLst>
          </p:cNvPr>
          <p:cNvSpPr txBox="1"/>
          <p:nvPr/>
        </p:nvSpPr>
        <p:spPr>
          <a:xfrm>
            <a:off x="1534091" y="3271144"/>
            <a:ext cx="9718548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더 낮은 가격에 팔 수도 있을 것이다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</a:p>
        </p:txBody>
      </p:sp>
      <p:cxnSp>
        <p:nvCxnSpPr>
          <p:cNvPr id="5" name="직선 연결선[R] 16">
            <a:extLst>
              <a:ext uri="{FF2B5EF4-FFF2-40B4-BE49-F238E27FC236}">
                <a16:creationId xmlns:a16="http://schemas.microsoft.com/office/drawing/2014/main" id="{11DE277C-896B-6A66-7E7B-1C1F61BE1800}"/>
              </a:ext>
            </a:extLst>
          </p:cNvPr>
          <p:cNvCxnSpPr>
            <a:cxnSpLocks/>
          </p:cNvCxnSpPr>
          <p:nvPr/>
        </p:nvCxnSpPr>
        <p:spPr>
          <a:xfrm>
            <a:off x="1619999" y="4263304"/>
            <a:ext cx="3350780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FE0EB7F1-233C-EEFE-1C87-EF3F519ECC16}"/>
              </a:ext>
            </a:extLst>
          </p:cNvPr>
          <p:cNvSpPr txBox="1"/>
          <p:nvPr/>
        </p:nvSpPr>
        <p:spPr>
          <a:xfrm>
            <a:off x="1534091" y="4276479"/>
            <a:ext cx="3436688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전치사 </a:t>
            </a:r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+ -</a:t>
            </a:r>
            <a:r>
              <a:rPr lang="en-US" altLang="ko-KR" sz="1600" dirty="0" err="1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ing</a:t>
            </a:r>
            <a:endParaRPr lang="ko-Kore-KR" altLang="en-US" sz="1600" dirty="0">
              <a:solidFill>
                <a:srgbClr val="00B05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4CDD4BB-D044-77C5-3645-ED4367C9B2B6}"/>
              </a:ext>
            </a:extLst>
          </p:cNvPr>
          <p:cNvSpPr txBox="1"/>
          <p:nvPr/>
        </p:nvSpPr>
        <p:spPr>
          <a:xfrm>
            <a:off x="1534090" y="4554107"/>
            <a:ext cx="1119055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… </a:t>
            </a:r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대신에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12" name="직선 연결선[R] 19">
            <a:extLst>
              <a:ext uri="{FF2B5EF4-FFF2-40B4-BE49-F238E27FC236}">
                <a16:creationId xmlns:a16="http://schemas.microsoft.com/office/drawing/2014/main" id="{BCC1845A-98C4-4EDC-DEE6-B214A074EDB3}"/>
              </a:ext>
            </a:extLst>
          </p:cNvPr>
          <p:cNvCxnSpPr>
            <a:cxnSpLocks/>
          </p:cNvCxnSpPr>
          <p:nvPr/>
        </p:nvCxnSpPr>
        <p:spPr>
          <a:xfrm>
            <a:off x="2274559" y="4151560"/>
            <a:ext cx="0" cy="428091"/>
          </a:xfrm>
          <a:prstGeom prst="line">
            <a:avLst/>
          </a:prstGeom>
          <a:ln w="25400" cap="sq">
            <a:solidFill>
              <a:srgbClr val="EB470C"/>
            </a:solidFill>
            <a:miter lim="800000"/>
            <a:headEnd type="none" w="med" len="med"/>
            <a:tailEnd type="arrow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0083467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86D7110-9D49-1DAA-4FE1-45547E5FDB1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4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620FA1-6103-F188-A45B-F949BCEED94E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p.92</a:t>
            </a:r>
            <a:endParaRPr lang="en-US" altLang="ko-Kore-KR" sz="1600" dirty="0">
              <a:solidFill>
                <a:schemeClr val="bg1"/>
              </a:solidFill>
              <a:effectLst/>
              <a:latin typeface="Noto Sans KR Medium" panose="020B0500000000000000" pitchFamily="34" charset="-128"/>
              <a:ea typeface="Noto Sans KR Medium" panose="020B0500000000000000" pitchFamily="34" charset="-128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78AD2B19-35B8-B101-423B-437F55AC54E8}"/>
              </a:ext>
            </a:extLst>
          </p:cNvPr>
          <p:cNvSpPr txBox="1"/>
          <p:nvPr/>
        </p:nvSpPr>
        <p:spPr>
          <a:xfrm>
            <a:off x="1619999" y="311228"/>
            <a:ext cx="9631581" cy="531562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There are things </a:t>
            </a:r>
            <a:r>
              <a:rPr lang="en-US" altLang="ko-Kore-KR" sz="3600" spc="-100" dirty="0">
                <a:solidFill>
                  <a:srgbClr val="00B050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(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that markets, stores, 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or restaurants can do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as well</a:t>
            </a:r>
            <a:r>
              <a:rPr lang="en-US" altLang="ko-Kore-KR" sz="3600" spc="-100" dirty="0">
                <a:solidFill>
                  <a:srgbClr val="00B050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)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.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For example, they can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donate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excess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food to charities so that it goes to the people </a:t>
            </a:r>
            <a:r>
              <a:rPr lang="en-US" altLang="ko-Kore-KR" sz="3600" spc="-100" dirty="0">
                <a:solidFill>
                  <a:srgbClr val="00B050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(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who really need it</a:t>
            </a:r>
            <a:r>
              <a:rPr lang="en-US" altLang="ko-Kore-KR" sz="3600" spc="-100" dirty="0">
                <a:solidFill>
                  <a:srgbClr val="00B050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)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5796917-81AB-7A4B-EE5E-9CD48D9C3B27}"/>
              </a:ext>
            </a:extLst>
          </p:cNvPr>
          <p:cNvSpPr txBox="1"/>
          <p:nvPr/>
        </p:nvSpPr>
        <p:spPr>
          <a:xfrm>
            <a:off x="1527163" y="1871839"/>
            <a:ext cx="9718548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시장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, </a:t>
            </a:r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상점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, </a:t>
            </a:r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또는 식당이 할 수 있는 일들도 있다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.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FE219CF-EF14-A072-DE39-48B616DA2196}"/>
              </a:ext>
            </a:extLst>
          </p:cNvPr>
          <p:cNvSpPr txBox="1"/>
          <p:nvPr/>
        </p:nvSpPr>
        <p:spPr>
          <a:xfrm>
            <a:off x="1534092" y="4601188"/>
            <a:ext cx="9718548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예를 들어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, </a:t>
            </a:r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그들은 여분의 식량이 정말로 필요한 사람들에게 갈 수 있도록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8680BA3-C6E0-9949-967C-9275508621FB}"/>
              </a:ext>
            </a:extLst>
          </p:cNvPr>
          <p:cNvSpPr txBox="1"/>
          <p:nvPr/>
        </p:nvSpPr>
        <p:spPr>
          <a:xfrm>
            <a:off x="1534090" y="6042060"/>
            <a:ext cx="9718548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자선 단체에 기부할 수 있다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</a:p>
        </p:txBody>
      </p:sp>
      <p:cxnSp>
        <p:nvCxnSpPr>
          <p:cNvPr id="9" name="직선 연결선[R] 16">
            <a:extLst>
              <a:ext uri="{FF2B5EF4-FFF2-40B4-BE49-F238E27FC236}">
                <a16:creationId xmlns:a16="http://schemas.microsoft.com/office/drawing/2014/main" id="{6D8BC09A-DD3E-5011-B69A-DED83B1B79AE}"/>
              </a:ext>
            </a:extLst>
          </p:cNvPr>
          <p:cNvCxnSpPr>
            <a:cxnSpLocks/>
          </p:cNvCxnSpPr>
          <p:nvPr/>
        </p:nvCxnSpPr>
        <p:spPr>
          <a:xfrm>
            <a:off x="3393380" y="1524434"/>
            <a:ext cx="998511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직선 연결선[R] 16">
            <a:extLst>
              <a:ext uri="{FF2B5EF4-FFF2-40B4-BE49-F238E27FC236}">
                <a16:creationId xmlns:a16="http://schemas.microsoft.com/office/drawing/2014/main" id="{FDE6DE87-3136-4D28-C3F1-8DA84D5643B0}"/>
              </a:ext>
            </a:extLst>
          </p:cNvPr>
          <p:cNvCxnSpPr>
            <a:cxnSpLocks/>
          </p:cNvCxnSpPr>
          <p:nvPr/>
        </p:nvCxnSpPr>
        <p:spPr>
          <a:xfrm>
            <a:off x="4674925" y="1514475"/>
            <a:ext cx="645220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직선 연결선[R] 16">
            <a:extLst>
              <a:ext uri="{FF2B5EF4-FFF2-40B4-BE49-F238E27FC236}">
                <a16:creationId xmlns:a16="http://schemas.microsoft.com/office/drawing/2014/main" id="{68213EE8-0D55-4C73-EC3E-36EB0B6C185C}"/>
              </a:ext>
            </a:extLst>
          </p:cNvPr>
          <p:cNvCxnSpPr>
            <a:cxnSpLocks/>
          </p:cNvCxnSpPr>
          <p:nvPr/>
        </p:nvCxnSpPr>
        <p:spPr>
          <a:xfrm>
            <a:off x="1619999" y="5621915"/>
            <a:ext cx="1213256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" name="직선 연결선[R] 16">
            <a:extLst>
              <a:ext uri="{FF2B5EF4-FFF2-40B4-BE49-F238E27FC236}">
                <a16:creationId xmlns:a16="http://schemas.microsoft.com/office/drawing/2014/main" id="{7BF4404D-DDFE-2546-971E-1C429AE1E52E}"/>
              </a:ext>
            </a:extLst>
          </p:cNvPr>
          <p:cNvCxnSpPr>
            <a:cxnSpLocks/>
          </p:cNvCxnSpPr>
          <p:nvPr/>
        </p:nvCxnSpPr>
        <p:spPr>
          <a:xfrm>
            <a:off x="4585855" y="5624513"/>
            <a:ext cx="1884218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직선 연결선[R] 16">
            <a:extLst>
              <a:ext uri="{FF2B5EF4-FFF2-40B4-BE49-F238E27FC236}">
                <a16:creationId xmlns:a16="http://schemas.microsoft.com/office/drawing/2014/main" id="{E42DBFF8-7B1E-9ECA-8ADC-4C516E3FFE0A}"/>
              </a:ext>
            </a:extLst>
          </p:cNvPr>
          <p:cNvCxnSpPr>
            <a:cxnSpLocks/>
          </p:cNvCxnSpPr>
          <p:nvPr/>
        </p:nvCxnSpPr>
        <p:spPr>
          <a:xfrm>
            <a:off x="6698673" y="5621915"/>
            <a:ext cx="741218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9" name="그룹 18">
            <a:extLst>
              <a:ext uri="{FF2B5EF4-FFF2-40B4-BE49-F238E27FC236}">
                <a16:creationId xmlns:a16="http://schemas.microsoft.com/office/drawing/2014/main" id="{ACBED3A9-7A2C-04A8-6100-7ECE5196056D}"/>
              </a:ext>
            </a:extLst>
          </p:cNvPr>
          <p:cNvGrpSpPr/>
          <p:nvPr/>
        </p:nvGrpSpPr>
        <p:grpSpPr>
          <a:xfrm>
            <a:off x="3837708" y="1523024"/>
            <a:ext cx="1149927" cy="285830"/>
            <a:chOff x="4444065" y="4226535"/>
            <a:chExt cx="3409439" cy="341943"/>
          </a:xfrm>
        </p:grpSpPr>
        <p:cxnSp>
          <p:nvCxnSpPr>
            <p:cNvPr id="20" name="직선 연결선[R] 9">
              <a:extLst>
                <a:ext uri="{FF2B5EF4-FFF2-40B4-BE49-F238E27FC236}">
                  <a16:creationId xmlns:a16="http://schemas.microsoft.com/office/drawing/2014/main" id="{C0FCFFB3-378C-7543-DE11-E13A49F697C9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7843108" y="4226535"/>
              <a:ext cx="0" cy="341943"/>
            </a:xfrm>
            <a:prstGeom prst="line">
              <a:avLst/>
            </a:prstGeom>
            <a:ln w="25400"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직선 연결선[R] 15">
              <a:extLst>
                <a:ext uri="{FF2B5EF4-FFF2-40B4-BE49-F238E27FC236}">
                  <a16:creationId xmlns:a16="http://schemas.microsoft.com/office/drawing/2014/main" id="{728BFEDB-F97F-CFE8-7F5C-92EE9DE4139B}"/>
                </a:ext>
              </a:extLst>
            </p:cNvPr>
            <p:cNvCxnSpPr>
              <a:cxnSpLocks/>
            </p:cNvCxnSpPr>
            <p:nvPr/>
          </p:nvCxnSpPr>
          <p:spPr>
            <a:xfrm>
              <a:off x="4444065" y="4560120"/>
              <a:ext cx="3409439" cy="0"/>
            </a:xfrm>
            <a:prstGeom prst="line">
              <a:avLst/>
            </a:prstGeom>
            <a:ln w="25400"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직선 연결선[R] 19">
              <a:extLst>
                <a:ext uri="{FF2B5EF4-FFF2-40B4-BE49-F238E27FC236}">
                  <a16:creationId xmlns:a16="http://schemas.microsoft.com/office/drawing/2014/main" id="{AAA71C33-5CE4-9772-943A-225F3BA020F3}"/>
                </a:ext>
              </a:extLst>
            </p:cNvPr>
            <p:cNvCxnSpPr>
              <a:cxnSpLocks/>
            </p:cNvCxnSpPr>
            <p:nvPr/>
          </p:nvCxnSpPr>
          <p:spPr>
            <a:xfrm>
              <a:off x="4444065" y="4226535"/>
              <a:ext cx="0" cy="321543"/>
            </a:xfrm>
            <a:prstGeom prst="line">
              <a:avLst/>
            </a:prstGeom>
            <a:ln w="25400" cap="sq">
              <a:solidFill>
                <a:srgbClr val="00B050"/>
              </a:solidFill>
              <a:miter lim="800000"/>
              <a:headEnd type="arrow" w="lg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4" name="TextBox 23">
            <a:extLst>
              <a:ext uri="{FF2B5EF4-FFF2-40B4-BE49-F238E27FC236}">
                <a16:creationId xmlns:a16="http://schemas.microsoft.com/office/drawing/2014/main" id="{A6916004-B69E-0372-6E48-2252A07DF367}"/>
              </a:ext>
            </a:extLst>
          </p:cNvPr>
          <p:cNvSpPr txBox="1"/>
          <p:nvPr/>
        </p:nvSpPr>
        <p:spPr>
          <a:xfrm>
            <a:off x="4983872" y="1547197"/>
            <a:ext cx="185432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목적격 관계대명사</a:t>
            </a:r>
            <a:endParaRPr lang="ko-Kore-KR" altLang="en-US" sz="1600" dirty="0">
              <a:solidFill>
                <a:srgbClr val="00B05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98E5377C-F0F3-14CD-C67B-1C3305626EF9}"/>
              </a:ext>
            </a:extLst>
          </p:cNvPr>
          <p:cNvSpPr txBox="1"/>
          <p:nvPr/>
        </p:nvSpPr>
        <p:spPr>
          <a:xfrm>
            <a:off x="1524000" y="5649554"/>
            <a:ext cx="3571111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…</a:t>
            </a:r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하기 위해서</a:t>
            </a:r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, …</a:t>
            </a:r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할 수 있도록</a:t>
            </a:r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</a:t>
            </a:r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목적</a:t>
            </a:r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  <a:endParaRPr lang="ko-Kore-KR" altLang="en-US" sz="1600" dirty="0">
              <a:solidFill>
                <a:srgbClr val="00B05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grpSp>
        <p:nvGrpSpPr>
          <p:cNvPr id="26" name="그룹 25">
            <a:extLst>
              <a:ext uri="{FF2B5EF4-FFF2-40B4-BE49-F238E27FC236}">
                <a16:creationId xmlns:a16="http://schemas.microsoft.com/office/drawing/2014/main" id="{D7D931D9-C587-2C49-963E-59D2EB335F10}"/>
              </a:ext>
            </a:extLst>
          </p:cNvPr>
          <p:cNvGrpSpPr/>
          <p:nvPr/>
        </p:nvGrpSpPr>
        <p:grpSpPr>
          <a:xfrm>
            <a:off x="5701146" y="5624513"/>
            <a:ext cx="1400010" cy="285830"/>
            <a:chOff x="4444065" y="4226535"/>
            <a:chExt cx="3409439" cy="341943"/>
          </a:xfrm>
        </p:grpSpPr>
        <p:cxnSp>
          <p:nvCxnSpPr>
            <p:cNvPr id="27" name="직선 연결선[R] 9">
              <a:extLst>
                <a:ext uri="{FF2B5EF4-FFF2-40B4-BE49-F238E27FC236}">
                  <a16:creationId xmlns:a16="http://schemas.microsoft.com/office/drawing/2014/main" id="{CFD845A2-E8BB-2058-37B9-9FABAF49FD36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7843108" y="4226535"/>
              <a:ext cx="0" cy="341943"/>
            </a:xfrm>
            <a:prstGeom prst="line">
              <a:avLst/>
            </a:prstGeom>
            <a:ln w="25400"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직선 연결선[R] 15">
              <a:extLst>
                <a:ext uri="{FF2B5EF4-FFF2-40B4-BE49-F238E27FC236}">
                  <a16:creationId xmlns:a16="http://schemas.microsoft.com/office/drawing/2014/main" id="{5E1D8820-6607-E06F-994C-D61C126EAD84}"/>
                </a:ext>
              </a:extLst>
            </p:cNvPr>
            <p:cNvCxnSpPr>
              <a:cxnSpLocks/>
            </p:cNvCxnSpPr>
            <p:nvPr/>
          </p:nvCxnSpPr>
          <p:spPr>
            <a:xfrm>
              <a:off x="4444065" y="4560120"/>
              <a:ext cx="3409439" cy="0"/>
            </a:xfrm>
            <a:prstGeom prst="line">
              <a:avLst/>
            </a:prstGeom>
            <a:ln w="25400"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직선 연결선[R] 19">
              <a:extLst>
                <a:ext uri="{FF2B5EF4-FFF2-40B4-BE49-F238E27FC236}">
                  <a16:creationId xmlns:a16="http://schemas.microsoft.com/office/drawing/2014/main" id="{935C2864-AC5F-4864-E27E-F90B6CA21821}"/>
                </a:ext>
              </a:extLst>
            </p:cNvPr>
            <p:cNvCxnSpPr>
              <a:cxnSpLocks/>
            </p:cNvCxnSpPr>
            <p:nvPr/>
          </p:nvCxnSpPr>
          <p:spPr>
            <a:xfrm>
              <a:off x="4444065" y="4226535"/>
              <a:ext cx="0" cy="321543"/>
            </a:xfrm>
            <a:prstGeom prst="line">
              <a:avLst/>
            </a:prstGeom>
            <a:ln w="25400" cap="sq">
              <a:solidFill>
                <a:srgbClr val="00B050"/>
              </a:solidFill>
              <a:miter lim="800000"/>
              <a:headEnd type="arrow" w="lg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TextBox 29">
            <a:extLst>
              <a:ext uri="{FF2B5EF4-FFF2-40B4-BE49-F238E27FC236}">
                <a16:creationId xmlns:a16="http://schemas.microsoft.com/office/drawing/2014/main" id="{7AA46E62-D330-1CC2-D1CE-71CBE39A910C}"/>
              </a:ext>
            </a:extLst>
          </p:cNvPr>
          <p:cNvSpPr txBox="1"/>
          <p:nvPr/>
        </p:nvSpPr>
        <p:spPr>
          <a:xfrm>
            <a:off x="7150036" y="5647989"/>
            <a:ext cx="236110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주격 관계대명사</a:t>
            </a:r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(= that)</a:t>
            </a:r>
            <a:endParaRPr lang="ko-Kore-KR" altLang="en-US" sz="1600" dirty="0">
              <a:solidFill>
                <a:srgbClr val="00B05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664D07A0-9C62-0505-238A-862D0D5D3079}"/>
              </a:ext>
            </a:extLst>
          </p:cNvPr>
          <p:cNvSpPr txBox="1"/>
          <p:nvPr/>
        </p:nvSpPr>
        <p:spPr>
          <a:xfrm>
            <a:off x="5389418" y="2839748"/>
            <a:ext cx="1136073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또한</a:t>
            </a:r>
            <a:r>
              <a:rPr lang="en-US" altLang="ko-KR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, </a:t>
            </a:r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역시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73745BB9-992C-1EDB-4652-7DF4ECB87CF7}"/>
              </a:ext>
            </a:extLst>
          </p:cNvPr>
          <p:cNvSpPr txBox="1"/>
          <p:nvPr/>
        </p:nvSpPr>
        <p:spPr>
          <a:xfrm>
            <a:off x="5514109" y="4206496"/>
            <a:ext cx="1184564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기부하다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6E8D4BED-E7AC-2871-5D27-E6B523272907}"/>
              </a:ext>
            </a:extLst>
          </p:cNvPr>
          <p:cNvSpPr txBox="1"/>
          <p:nvPr/>
        </p:nvSpPr>
        <p:spPr>
          <a:xfrm>
            <a:off x="6643256" y="4206759"/>
            <a:ext cx="1529945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초과한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49602789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86D7110-9D49-1DAA-4FE1-45547E5FDB1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4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620FA1-6103-F188-A45B-F949BCEED94E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p.93</a:t>
            </a:r>
            <a:endParaRPr lang="en-US" altLang="ko-Kore-KR" sz="1600" dirty="0">
              <a:solidFill>
                <a:schemeClr val="bg1"/>
              </a:solidFill>
              <a:effectLst/>
              <a:latin typeface="Noto Sans KR Medium" panose="020B0500000000000000" pitchFamily="34" charset="-128"/>
              <a:ea typeface="Noto Sans KR Medium" panose="020B0500000000000000" pitchFamily="34" charset="-128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78AD2B19-35B8-B101-423B-437F55AC54E8}"/>
              </a:ext>
            </a:extLst>
          </p:cNvPr>
          <p:cNvSpPr txBox="1"/>
          <p:nvPr/>
        </p:nvSpPr>
        <p:spPr>
          <a:xfrm>
            <a:off x="1619999" y="311228"/>
            <a:ext cx="8125361" cy="531562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b="1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Things </a:t>
            </a:r>
            <a:r>
              <a:rPr lang="en-US" altLang="ko-Kore-KR" sz="3600" spc="-100" dirty="0">
                <a:solidFill>
                  <a:srgbClr val="00B050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(</a:t>
            </a:r>
            <a:r>
              <a:rPr lang="en-US" altLang="ko-Kore-KR" sz="3600" b="1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you can do alone</a:t>
            </a:r>
            <a:r>
              <a:rPr lang="en-US" altLang="ko-Kore-KR" sz="3600" spc="-100" dirty="0">
                <a:solidFill>
                  <a:srgbClr val="00B050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)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As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consumer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s of food,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be aware that 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there are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effective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ways </a:t>
            </a:r>
            <a:r>
              <a:rPr lang="en-US" altLang="ko-Kore-KR" sz="3600" spc="-100" dirty="0">
                <a:solidFill>
                  <a:srgbClr val="00B050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(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to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prevent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food loss at home, </a:t>
            </a:r>
            <a:b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</a:b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at school, and in restaurants</a:t>
            </a:r>
            <a:r>
              <a:rPr lang="en-US" altLang="ko-Kore-KR" sz="3600" spc="-100" dirty="0">
                <a:solidFill>
                  <a:srgbClr val="00B050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)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.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EADCEA0-E02F-CE32-0F13-F0F8AD3143BA}"/>
              </a:ext>
            </a:extLst>
          </p:cNvPr>
          <p:cNvSpPr txBox="1"/>
          <p:nvPr/>
        </p:nvSpPr>
        <p:spPr>
          <a:xfrm>
            <a:off x="1527163" y="1871839"/>
            <a:ext cx="9718548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b="1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혼자서 할 수 있는 일들</a:t>
            </a:r>
            <a:endParaRPr lang="en-US" altLang="ko-KR" b="1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F1C5C92-1312-D396-0B6B-261EBDEDB666}"/>
              </a:ext>
            </a:extLst>
          </p:cNvPr>
          <p:cNvSpPr txBox="1"/>
          <p:nvPr/>
        </p:nvSpPr>
        <p:spPr>
          <a:xfrm>
            <a:off x="1534091" y="3271147"/>
            <a:ext cx="9718548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식품의 소비자로서 집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, </a:t>
            </a:r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학교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, </a:t>
            </a:r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그리고 식당에서 식품의 손실을 막을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D7C5E1E-3233-F429-F62A-EEF1F0750014}"/>
              </a:ext>
            </a:extLst>
          </p:cNvPr>
          <p:cNvSpPr txBox="1"/>
          <p:nvPr/>
        </p:nvSpPr>
        <p:spPr>
          <a:xfrm>
            <a:off x="1534093" y="4601181"/>
            <a:ext cx="9718548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효과적인 방법이 있다는 것을 인식해라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. </a:t>
            </a:r>
          </a:p>
        </p:txBody>
      </p:sp>
      <p:cxnSp>
        <p:nvCxnSpPr>
          <p:cNvPr id="9" name="직선 연결선[R] 16">
            <a:extLst>
              <a:ext uri="{FF2B5EF4-FFF2-40B4-BE49-F238E27FC236}">
                <a16:creationId xmlns:a16="http://schemas.microsoft.com/office/drawing/2014/main" id="{CEA6B109-8171-B8D6-6A11-A33386DBAF49}"/>
              </a:ext>
            </a:extLst>
          </p:cNvPr>
          <p:cNvCxnSpPr>
            <a:cxnSpLocks/>
          </p:cNvCxnSpPr>
          <p:nvPr/>
        </p:nvCxnSpPr>
        <p:spPr>
          <a:xfrm>
            <a:off x="1626925" y="1524434"/>
            <a:ext cx="1130130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1" name="그룹 10">
            <a:extLst>
              <a:ext uri="{FF2B5EF4-FFF2-40B4-BE49-F238E27FC236}">
                <a16:creationId xmlns:a16="http://schemas.microsoft.com/office/drawing/2014/main" id="{9B327E19-EACC-7E82-D2E5-5262E076B127}"/>
              </a:ext>
            </a:extLst>
          </p:cNvPr>
          <p:cNvGrpSpPr/>
          <p:nvPr/>
        </p:nvGrpSpPr>
        <p:grpSpPr>
          <a:xfrm>
            <a:off x="2230578" y="1523024"/>
            <a:ext cx="2146476" cy="285830"/>
            <a:chOff x="4444065" y="4226535"/>
            <a:chExt cx="3409439" cy="341943"/>
          </a:xfrm>
        </p:grpSpPr>
        <p:cxnSp>
          <p:nvCxnSpPr>
            <p:cNvPr id="12" name="직선 연결선[R] 9">
              <a:extLst>
                <a:ext uri="{FF2B5EF4-FFF2-40B4-BE49-F238E27FC236}">
                  <a16:creationId xmlns:a16="http://schemas.microsoft.com/office/drawing/2014/main" id="{6FC89B94-14BE-401A-F2E1-852D4F509252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7843108" y="4226535"/>
              <a:ext cx="0" cy="341943"/>
            </a:xfrm>
            <a:prstGeom prst="line">
              <a:avLst/>
            </a:prstGeom>
            <a:ln w="25400"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직선 연결선[R] 15">
              <a:extLst>
                <a:ext uri="{FF2B5EF4-FFF2-40B4-BE49-F238E27FC236}">
                  <a16:creationId xmlns:a16="http://schemas.microsoft.com/office/drawing/2014/main" id="{5819A2AF-3544-0FAD-7279-1C6D7148B5AB}"/>
                </a:ext>
              </a:extLst>
            </p:cNvPr>
            <p:cNvCxnSpPr>
              <a:cxnSpLocks/>
            </p:cNvCxnSpPr>
            <p:nvPr/>
          </p:nvCxnSpPr>
          <p:spPr>
            <a:xfrm>
              <a:off x="4444065" y="4560120"/>
              <a:ext cx="3409439" cy="0"/>
            </a:xfrm>
            <a:prstGeom prst="line">
              <a:avLst/>
            </a:prstGeom>
            <a:ln w="25400"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직선 연결선[R] 19">
              <a:extLst>
                <a:ext uri="{FF2B5EF4-FFF2-40B4-BE49-F238E27FC236}">
                  <a16:creationId xmlns:a16="http://schemas.microsoft.com/office/drawing/2014/main" id="{10329453-15FB-43A2-E87C-B85822B6F6E8}"/>
                </a:ext>
              </a:extLst>
            </p:cNvPr>
            <p:cNvCxnSpPr>
              <a:cxnSpLocks/>
            </p:cNvCxnSpPr>
            <p:nvPr/>
          </p:nvCxnSpPr>
          <p:spPr>
            <a:xfrm>
              <a:off x="4444065" y="4226535"/>
              <a:ext cx="0" cy="321543"/>
            </a:xfrm>
            <a:prstGeom prst="line">
              <a:avLst/>
            </a:prstGeom>
            <a:ln w="25400" cap="sq">
              <a:solidFill>
                <a:srgbClr val="00B050"/>
              </a:solidFill>
              <a:miter lim="800000"/>
              <a:headEnd type="arrow" w="lg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5" name="직선 연결선[R] 16">
            <a:extLst>
              <a:ext uri="{FF2B5EF4-FFF2-40B4-BE49-F238E27FC236}">
                <a16:creationId xmlns:a16="http://schemas.microsoft.com/office/drawing/2014/main" id="{860E17F3-C88A-8B71-CF65-6BD566D6D6C9}"/>
              </a:ext>
            </a:extLst>
          </p:cNvPr>
          <p:cNvCxnSpPr>
            <a:cxnSpLocks/>
          </p:cNvCxnSpPr>
          <p:nvPr/>
        </p:nvCxnSpPr>
        <p:spPr>
          <a:xfrm>
            <a:off x="4148453" y="4263738"/>
            <a:ext cx="1809002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직선 연결선[R] 16">
            <a:extLst>
              <a:ext uri="{FF2B5EF4-FFF2-40B4-BE49-F238E27FC236}">
                <a16:creationId xmlns:a16="http://schemas.microsoft.com/office/drawing/2014/main" id="{C3473E83-130F-9DFC-5191-7AF31C64FA59}"/>
              </a:ext>
            </a:extLst>
          </p:cNvPr>
          <p:cNvCxnSpPr>
            <a:cxnSpLocks/>
          </p:cNvCxnSpPr>
          <p:nvPr/>
        </p:nvCxnSpPr>
        <p:spPr>
          <a:xfrm>
            <a:off x="1626925" y="4257675"/>
            <a:ext cx="2390893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20" name="그룹 19">
            <a:extLst>
              <a:ext uri="{FF2B5EF4-FFF2-40B4-BE49-F238E27FC236}">
                <a16:creationId xmlns:a16="http://schemas.microsoft.com/office/drawing/2014/main" id="{CF478FCB-7C3B-7384-EF6A-FA7E8B0F70A0}"/>
              </a:ext>
            </a:extLst>
          </p:cNvPr>
          <p:cNvGrpSpPr/>
          <p:nvPr/>
        </p:nvGrpSpPr>
        <p:grpSpPr>
          <a:xfrm>
            <a:off x="2975422" y="4253402"/>
            <a:ext cx="1401632" cy="285830"/>
            <a:chOff x="4444065" y="4226535"/>
            <a:chExt cx="3409439" cy="341943"/>
          </a:xfrm>
        </p:grpSpPr>
        <p:cxnSp>
          <p:nvCxnSpPr>
            <p:cNvPr id="22" name="직선 연결선[R] 9">
              <a:extLst>
                <a:ext uri="{FF2B5EF4-FFF2-40B4-BE49-F238E27FC236}">
                  <a16:creationId xmlns:a16="http://schemas.microsoft.com/office/drawing/2014/main" id="{3727D511-5CDA-DB05-124F-A067340917E8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7843108" y="4226535"/>
              <a:ext cx="0" cy="341943"/>
            </a:xfrm>
            <a:prstGeom prst="line">
              <a:avLst/>
            </a:prstGeom>
            <a:ln w="25400"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직선 연결선[R] 15">
              <a:extLst>
                <a:ext uri="{FF2B5EF4-FFF2-40B4-BE49-F238E27FC236}">
                  <a16:creationId xmlns:a16="http://schemas.microsoft.com/office/drawing/2014/main" id="{267D04B4-490E-D147-45CD-F9607ACDA743}"/>
                </a:ext>
              </a:extLst>
            </p:cNvPr>
            <p:cNvCxnSpPr>
              <a:cxnSpLocks/>
            </p:cNvCxnSpPr>
            <p:nvPr/>
          </p:nvCxnSpPr>
          <p:spPr>
            <a:xfrm>
              <a:off x="4444065" y="4560120"/>
              <a:ext cx="3409439" cy="0"/>
            </a:xfrm>
            <a:prstGeom prst="line">
              <a:avLst/>
            </a:prstGeom>
            <a:ln w="25400"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직선 연결선[R] 19">
              <a:extLst>
                <a:ext uri="{FF2B5EF4-FFF2-40B4-BE49-F238E27FC236}">
                  <a16:creationId xmlns:a16="http://schemas.microsoft.com/office/drawing/2014/main" id="{0F3437F5-4A97-09C2-693F-6AE1DCB7770E}"/>
                </a:ext>
              </a:extLst>
            </p:cNvPr>
            <p:cNvCxnSpPr>
              <a:cxnSpLocks/>
            </p:cNvCxnSpPr>
            <p:nvPr/>
          </p:nvCxnSpPr>
          <p:spPr>
            <a:xfrm>
              <a:off x="4444065" y="4226535"/>
              <a:ext cx="0" cy="321543"/>
            </a:xfrm>
            <a:prstGeom prst="line">
              <a:avLst/>
            </a:prstGeom>
            <a:ln w="25400" cap="sq">
              <a:solidFill>
                <a:srgbClr val="00B050"/>
              </a:solidFill>
              <a:miter lim="800000"/>
              <a:headEnd type="arrow" w="lg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5" name="TextBox 24">
            <a:extLst>
              <a:ext uri="{FF2B5EF4-FFF2-40B4-BE49-F238E27FC236}">
                <a16:creationId xmlns:a16="http://schemas.microsoft.com/office/drawing/2014/main" id="{E4E151C8-AD10-C7F9-7066-C3DA7F911793}"/>
              </a:ext>
            </a:extLst>
          </p:cNvPr>
          <p:cNvSpPr txBox="1"/>
          <p:nvPr/>
        </p:nvSpPr>
        <p:spPr>
          <a:xfrm>
            <a:off x="4425688" y="4277479"/>
            <a:ext cx="289148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to </a:t>
            </a:r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부정사의 형용사적 용법</a:t>
            </a:r>
            <a:endParaRPr lang="ko-Kore-KR" altLang="en-US" sz="1600" dirty="0">
              <a:solidFill>
                <a:srgbClr val="00B05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B280231D-EDD2-1F45-1877-A972F76E521E}"/>
              </a:ext>
            </a:extLst>
          </p:cNvPr>
          <p:cNvSpPr txBox="1"/>
          <p:nvPr/>
        </p:nvSpPr>
        <p:spPr>
          <a:xfrm>
            <a:off x="1523993" y="2839748"/>
            <a:ext cx="762008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…</a:t>
            </a:r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로서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E1F01D53-692E-2C58-C993-29562F0664ED}"/>
              </a:ext>
            </a:extLst>
          </p:cNvPr>
          <p:cNvSpPr txBox="1"/>
          <p:nvPr/>
        </p:nvSpPr>
        <p:spPr>
          <a:xfrm>
            <a:off x="2229406" y="2842559"/>
            <a:ext cx="1788412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소비자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07E49683-F650-4E4A-8627-163E3AE130F5}"/>
              </a:ext>
            </a:extLst>
          </p:cNvPr>
          <p:cNvSpPr txBox="1"/>
          <p:nvPr/>
        </p:nvSpPr>
        <p:spPr>
          <a:xfrm>
            <a:off x="5575288" y="2842558"/>
            <a:ext cx="2377222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…</a:t>
            </a:r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을 알다</a:t>
            </a:r>
            <a:r>
              <a:rPr lang="en-US" altLang="ko-KR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, </a:t>
            </a:r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깨닫다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667D415E-EE40-638B-7F94-B8637328ACE0}"/>
              </a:ext>
            </a:extLst>
          </p:cNvPr>
          <p:cNvSpPr txBox="1"/>
          <p:nvPr/>
        </p:nvSpPr>
        <p:spPr>
          <a:xfrm>
            <a:off x="1528765" y="4276875"/>
            <a:ext cx="1574654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효과적인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85FBD939-78C2-D92C-1546-205D9957D43C}"/>
              </a:ext>
            </a:extLst>
          </p:cNvPr>
          <p:cNvSpPr txBox="1"/>
          <p:nvPr/>
        </p:nvSpPr>
        <p:spPr>
          <a:xfrm>
            <a:off x="5968767" y="4684985"/>
            <a:ext cx="1574654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막다</a:t>
            </a:r>
            <a:r>
              <a:rPr lang="en-US" altLang="ko-KR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, </a:t>
            </a:r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방지하다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grpSp>
        <p:nvGrpSpPr>
          <p:cNvPr id="31" name="그룹 30">
            <a:extLst>
              <a:ext uri="{FF2B5EF4-FFF2-40B4-BE49-F238E27FC236}">
                <a16:creationId xmlns:a16="http://schemas.microsoft.com/office/drawing/2014/main" id="{918AACD6-0510-46AC-D6EC-6C6A64A574CA}"/>
              </a:ext>
            </a:extLst>
          </p:cNvPr>
          <p:cNvGrpSpPr/>
          <p:nvPr/>
        </p:nvGrpSpPr>
        <p:grpSpPr>
          <a:xfrm>
            <a:off x="5801048" y="4229052"/>
            <a:ext cx="252857" cy="653316"/>
            <a:chOff x="5529029" y="2845382"/>
            <a:chExt cx="252857" cy="250542"/>
          </a:xfrm>
        </p:grpSpPr>
        <p:cxnSp>
          <p:nvCxnSpPr>
            <p:cNvPr id="32" name="직선 연결선[R] 19">
              <a:extLst>
                <a:ext uri="{FF2B5EF4-FFF2-40B4-BE49-F238E27FC236}">
                  <a16:creationId xmlns:a16="http://schemas.microsoft.com/office/drawing/2014/main" id="{50D8D403-B5F6-FA75-2082-3811B7BDED2C}"/>
                </a:ext>
              </a:extLst>
            </p:cNvPr>
            <p:cNvCxnSpPr>
              <a:cxnSpLocks/>
            </p:cNvCxnSpPr>
            <p:nvPr/>
          </p:nvCxnSpPr>
          <p:spPr>
            <a:xfrm>
              <a:off x="5529029" y="2845382"/>
              <a:ext cx="0" cy="245507"/>
            </a:xfrm>
            <a:prstGeom prst="line">
              <a:avLst/>
            </a:prstGeom>
            <a:ln w="25400" cap="sq">
              <a:solidFill>
                <a:srgbClr val="EB470C"/>
              </a:solidFill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직선 연결선[R] 19">
              <a:extLst>
                <a:ext uri="{FF2B5EF4-FFF2-40B4-BE49-F238E27FC236}">
                  <a16:creationId xmlns:a16="http://schemas.microsoft.com/office/drawing/2014/main" id="{A91DA8F9-EC93-AFBD-2332-DCF77E657EE7}"/>
                </a:ext>
              </a:extLst>
            </p:cNvPr>
            <p:cNvCxnSpPr>
              <a:cxnSpLocks/>
            </p:cNvCxnSpPr>
            <p:nvPr/>
          </p:nvCxnSpPr>
          <p:spPr>
            <a:xfrm>
              <a:off x="5531823" y="3093602"/>
              <a:ext cx="250063" cy="2322"/>
            </a:xfrm>
            <a:prstGeom prst="line">
              <a:avLst/>
            </a:prstGeom>
            <a:ln w="25400" cap="sq">
              <a:solidFill>
                <a:srgbClr val="EB470C"/>
              </a:solidFill>
              <a:miter lim="800000"/>
              <a:headEnd type="none" w="med" len="med"/>
              <a:tailEnd type="arrow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43386777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86D7110-9D49-1DAA-4FE1-45547E5FDB1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4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620FA1-6103-F188-A45B-F949BCEED94E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p.93</a:t>
            </a:r>
            <a:endParaRPr lang="en-US" altLang="ko-Kore-KR" sz="1600" dirty="0">
              <a:solidFill>
                <a:schemeClr val="bg1"/>
              </a:solidFill>
              <a:effectLst/>
              <a:latin typeface="Noto Sans KR Medium" panose="020B0500000000000000" pitchFamily="34" charset="-128"/>
              <a:ea typeface="Noto Sans KR Medium" panose="020B0500000000000000" pitchFamily="34" charset="-128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78AD2B19-35B8-B101-423B-437F55AC54E8}"/>
              </a:ext>
            </a:extLst>
          </p:cNvPr>
          <p:cNvSpPr txBox="1"/>
          <p:nvPr/>
        </p:nvSpPr>
        <p:spPr>
          <a:xfrm>
            <a:off x="1619999" y="311228"/>
            <a:ext cx="8125361" cy="531562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Also, remember that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individual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actions 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do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make a difference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.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If all this keeps you wondering, “Sounds good, but how can I help?” here are a few easy ideas.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24C7A1C-6B4C-23D6-B0A7-675CC8FE1AA3}"/>
              </a:ext>
            </a:extLst>
          </p:cNvPr>
          <p:cNvSpPr txBox="1"/>
          <p:nvPr/>
        </p:nvSpPr>
        <p:spPr>
          <a:xfrm>
            <a:off x="1527163" y="1871839"/>
            <a:ext cx="9718548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또한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, </a:t>
            </a:r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개인의 행동이 변화를 일으킬 수 있음을 기억해라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9F288A8-69F4-7FD2-FF89-6771CBDA0944}"/>
              </a:ext>
            </a:extLst>
          </p:cNvPr>
          <p:cNvSpPr txBox="1"/>
          <p:nvPr/>
        </p:nvSpPr>
        <p:spPr>
          <a:xfrm>
            <a:off x="1534089" y="4601191"/>
            <a:ext cx="9718548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만약 이 모든 것들이 “좋은 말이지만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, </a:t>
            </a:r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내가 어떻게 도울 수 있을까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?”</a:t>
            </a:r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라고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AB98DF0-0CFB-265E-06DA-9C5A4F699E54}"/>
              </a:ext>
            </a:extLst>
          </p:cNvPr>
          <p:cNvSpPr txBox="1"/>
          <p:nvPr/>
        </p:nvSpPr>
        <p:spPr>
          <a:xfrm>
            <a:off x="1534090" y="6042063"/>
            <a:ext cx="9718548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당신을 궁금하게 만든다면 여기 몇 개의 쉬운 아이디어가 있다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</a:p>
        </p:txBody>
      </p:sp>
      <p:cxnSp>
        <p:nvCxnSpPr>
          <p:cNvPr id="9" name="직선 연결선[R] 16">
            <a:extLst>
              <a:ext uri="{FF2B5EF4-FFF2-40B4-BE49-F238E27FC236}">
                <a16:creationId xmlns:a16="http://schemas.microsoft.com/office/drawing/2014/main" id="{91BD512B-2A4C-7198-436B-738FFA39B0BE}"/>
              </a:ext>
            </a:extLst>
          </p:cNvPr>
          <p:cNvCxnSpPr>
            <a:cxnSpLocks/>
          </p:cNvCxnSpPr>
          <p:nvPr/>
        </p:nvCxnSpPr>
        <p:spPr>
          <a:xfrm>
            <a:off x="1619999" y="2852738"/>
            <a:ext cx="1511128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직선 연결선[R] 16">
            <a:extLst>
              <a:ext uri="{FF2B5EF4-FFF2-40B4-BE49-F238E27FC236}">
                <a16:creationId xmlns:a16="http://schemas.microsoft.com/office/drawing/2014/main" id="{4EF63D54-0A22-5A60-5678-C1E70FDAEFEC}"/>
              </a:ext>
            </a:extLst>
          </p:cNvPr>
          <p:cNvCxnSpPr>
            <a:cxnSpLocks/>
          </p:cNvCxnSpPr>
          <p:nvPr/>
        </p:nvCxnSpPr>
        <p:spPr>
          <a:xfrm>
            <a:off x="3131127" y="4257675"/>
            <a:ext cx="3706091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직선 연결선[R] 16">
            <a:extLst>
              <a:ext uri="{FF2B5EF4-FFF2-40B4-BE49-F238E27FC236}">
                <a16:creationId xmlns:a16="http://schemas.microsoft.com/office/drawing/2014/main" id="{840E8E12-D72F-11A6-5E0D-F9C072C27331}"/>
              </a:ext>
            </a:extLst>
          </p:cNvPr>
          <p:cNvCxnSpPr>
            <a:cxnSpLocks/>
          </p:cNvCxnSpPr>
          <p:nvPr/>
        </p:nvCxnSpPr>
        <p:spPr>
          <a:xfrm>
            <a:off x="7177447" y="4257675"/>
            <a:ext cx="2278280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TextBox 14">
            <a:extLst>
              <a:ext uri="{FF2B5EF4-FFF2-40B4-BE49-F238E27FC236}">
                <a16:creationId xmlns:a16="http://schemas.microsoft.com/office/drawing/2014/main" id="{C0BB369A-9058-0B4A-1DE1-F40C765CB3FA}"/>
              </a:ext>
            </a:extLst>
          </p:cNvPr>
          <p:cNvSpPr txBox="1"/>
          <p:nvPr/>
        </p:nvSpPr>
        <p:spPr>
          <a:xfrm>
            <a:off x="1532948" y="2866501"/>
            <a:ext cx="3953451" cy="584775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일반동사의 강조 </a:t>
            </a:r>
            <a:b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</a:br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: do / does / did + </a:t>
            </a:r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동사원형</a:t>
            </a:r>
            <a:endParaRPr lang="ko-Kore-KR" altLang="en-US" sz="1600" dirty="0">
              <a:solidFill>
                <a:srgbClr val="00B05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020DDA8-82E1-0CED-CC12-18EF263BA8AD}"/>
              </a:ext>
            </a:extLst>
          </p:cNvPr>
          <p:cNvSpPr txBox="1"/>
          <p:nvPr/>
        </p:nvSpPr>
        <p:spPr>
          <a:xfrm>
            <a:off x="3105439" y="4272799"/>
            <a:ext cx="3731780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keep + </a:t>
            </a:r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목적어 </a:t>
            </a:r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+ -</a:t>
            </a:r>
            <a:r>
              <a:rPr lang="en-US" altLang="ko-KR" sz="1600" dirty="0" err="1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ing</a:t>
            </a:r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</a:t>
            </a:r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능동</a:t>
            </a:r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  <a:endParaRPr lang="ko-Kore-KR" altLang="en-US" sz="1600" dirty="0">
              <a:solidFill>
                <a:srgbClr val="00B05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59D6169D-1506-4E0E-5178-EA0F46AE64DC}"/>
              </a:ext>
            </a:extLst>
          </p:cNvPr>
          <p:cNvSpPr txBox="1"/>
          <p:nvPr/>
        </p:nvSpPr>
        <p:spPr>
          <a:xfrm>
            <a:off x="7171756" y="4272798"/>
            <a:ext cx="2278280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감각동사 </a:t>
            </a:r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+ </a:t>
            </a:r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형용사</a:t>
            </a:r>
            <a:endParaRPr lang="ko-Kore-KR" altLang="en-US" sz="1600" dirty="0">
              <a:solidFill>
                <a:srgbClr val="00B05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EE9DAADC-5CE4-FA4F-50C6-A715E1BC7F0C}"/>
              </a:ext>
            </a:extLst>
          </p:cNvPr>
          <p:cNvSpPr txBox="1"/>
          <p:nvPr/>
        </p:nvSpPr>
        <p:spPr>
          <a:xfrm>
            <a:off x="5299364" y="1471214"/>
            <a:ext cx="168332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개인의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907C8DBD-A96A-E35E-0543-EE38D48871BF}"/>
              </a:ext>
            </a:extLst>
          </p:cNvPr>
          <p:cNvSpPr txBox="1"/>
          <p:nvPr/>
        </p:nvSpPr>
        <p:spPr>
          <a:xfrm>
            <a:off x="4678814" y="2728321"/>
            <a:ext cx="1980643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변화를 가져오다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grpSp>
        <p:nvGrpSpPr>
          <p:cNvPr id="20" name="그룹 19">
            <a:extLst>
              <a:ext uri="{FF2B5EF4-FFF2-40B4-BE49-F238E27FC236}">
                <a16:creationId xmlns:a16="http://schemas.microsoft.com/office/drawing/2014/main" id="{49AF28A4-BF15-D44C-0E07-5DD6BDDC91A8}"/>
              </a:ext>
            </a:extLst>
          </p:cNvPr>
          <p:cNvGrpSpPr/>
          <p:nvPr/>
        </p:nvGrpSpPr>
        <p:grpSpPr>
          <a:xfrm>
            <a:off x="4304185" y="2762280"/>
            <a:ext cx="357231" cy="146438"/>
            <a:chOff x="5529029" y="2845382"/>
            <a:chExt cx="57364" cy="248220"/>
          </a:xfrm>
        </p:grpSpPr>
        <p:cxnSp>
          <p:nvCxnSpPr>
            <p:cNvPr id="22" name="직선 연결선[R] 19">
              <a:extLst>
                <a:ext uri="{FF2B5EF4-FFF2-40B4-BE49-F238E27FC236}">
                  <a16:creationId xmlns:a16="http://schemas.microsoft.com/office/drawing/2014/main" id="{1C86990B-8C9E-BC61-58C6-3D6E9B236309}"/>
                </a:ext>
              </a:extLst>
            </p:cNvPr>
            <p:cNvCxnSpPr>
              <a:cxnSpLocks/>
            </p:cNvCxnSpPr>
            <p:nvPr/>
          </p:nvCxnSpPr>
          <p:spPr>
            <a:xfrm>
              <a:off x="5529029" y="2845382"/>
              <a:ext cx="0" cy="245507"/>
            </a:xfrm>
            <a:prstGeom prst="line">
              <a:avLst/>
            </a:prstGeom>
            <a:ln w="25400" cap="sq">
              <a:solidFill>
                <a:srgbClr val="EB470C"/>
              </a:solidFill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직선 연결선[R] 19">
              <a:extLst>
                <a:ext uri="{FF2B5EF4-FFF2-40B4-BE49-F238E27FC236}">
                  <a16:creationId xmlns:a16="http://schemas.microsoft.com/office/drawing/2014/main" id="{82BFAEFB-24D4-37A2-7933-5DAF6C910D2B}"/>
                </a:ext>
              </a:extLst>
            </p:cNvPr>
            <p:cNvCxnSpPr>
              <a:cxnSpLocks/>
            </p:cNvCxnSpPr>
            <p:nvPr/>
          </p:nvCxnSpPr>
          <p:spPr>
            <a:xfrm>
              <a:off x="5531823" y="3093602"/>
              <a:ext cx="54570" cy="0"/>
            </a:xfrm>
            <a:prstGeom prst="line">
              <a:avLst/>
            </a:prstGeom>
            <a:ln w="25400" cap="sq">
              <a:solidFill>
                <a:srgbClr val="EB470C"/>
              </a:solidFill>
              <a:miter lim="800000"/>
              <a:headEnd type="none" w="med" len="med"/>
              <a:tailEnd type="arrow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67569466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86D7110-9D49-1DAA-4FE1-45547E5FDB1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4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620FA1-6103-F188-A45B-F949BCEED94E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p.93</a:t>
            </a:r>
            <a:endParaRPr lang="en-US" altLang="ko-Kore-KR" sz="1600" dirty="0">
              <a:solidFill>
                <a:schemeClr val="bg1"/>
              </a:solidFill>
              <a:effectLst/>
              <a:latin typeface="Noto Sans KR Medium" panose="020B0500000000000000" pitchFamily="34" charset="-128"/>
              <a:ea typeface="Noto Sans KR Medium" panose="020B0500000000000000" pitchFamily="34" charset="-128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78AD2B19-35B8-B101-423B-437F55AC54E8}"/>
              </a:ext>
            </a:extLst>
          </p:cNvPr>
          <p:cNvSpPr txBox="1"/>
          <p:nvPr/>
        </p:nvSpPr>
        <p:spPr>
          <a:xfrm>
            <a:off x="1619999" y="311228"/>
            <a:ext cx="8125361" cy="531562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b="1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Eat wisely 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: If you cannot eat some of your food,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freeze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it for later use.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If you put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leftover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s in your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refrigerator</a:t>
            </a:r>
            <a:r>
              <a:rPr lang="en-US" altLang="ko-Kore-KR" sz="3600" spc="-1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,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choose one or two days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per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week to eat them.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0806F0D-8169-E9EE-D4C5-1A37DC791444}"/>
              </a:ext>
            </a:extLst>
          </p:cNvPr>
          <p:cNvSpPr txBox="1"/>
          <p:nvPr/>
        </p:nvSpPr>
        <p:spPr>
          <a:xfrm>
            <a:off x="1527163" y="1871839"/>
            <a:ext cx="9718548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b="1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현명하게 먹어라 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: </a:t>
            </a:r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만약 식품 중 일부를 먹을 수 없다면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57635AD-7419-58EE-AE36-672C6AF931C9}"/>
              </a:ext>
            </a:extLst>
          </p:cNvPr>
          <p:cNvSpPr txBox="1"/>
          <p:nvPr/>
        </p:nvSpPr>
        <p:spPr>
          <a:xfrm>
            <a:off x="1534090" y="4601191"/>
            <a:ext cx="9718548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만약 냉장고에 남은 음식들을 보관한다면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5" name="직선 연결선[R] 16">
            <a:extLst>
              <a:ext uri="{FF2B5EF4-FFF2-40B4-BE49-F238E27FC236}">
                <a16:creationId xmlns:a16="http://schemas.microsoft.com/office/drawing/2014/main" id="{FD37509B-A819-E2A3-07FC-241CB0165054}"/>
              </a:ext>
            </a:extLst>
          </p:cNvPr>
          <p:cNvCxnSpPr>
            <a:cxnSpLocks/>
          </p:cNvCxnSpPr>
          <p:nvPr/>
        </p:nvCxnSpPr>
        <p:spPr>
          <a:xfrm>
            <a:off x="7315993" y="5624513"/>
            <a:ext cx="913607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4AEED188-54DA-CB87-5839-7CEBF3256D5A}"/>
              </a:ext>
            </a:extLst>
          </p:cNvPr>
          <p:cNvSpPr txBox="1"/>
          <p:nvPr/>
        </p:nvSpPr>
        <p:spPr>
          <a:xfrm>
            <a:off x="6816432" y="5643722"/>
            <a:ext cx="185991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leftovers</a:t>
            </a:r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를 가리킴</a:t>
            </a:r>
            <a:endParaRPr lang="ko-Kore-KR" altLang="en-US" sz="1600" dirty="0">
              <a:solidFill>
                <a:srgbClr val="00B05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08304E4-DBAC-5D51-651E-3038FA0263E9}"/>
              </a:ext>
            </a:extLst>
          </p:cNvPr>
          <p:cNvSpPr txBox="1"/>
          <p:nvPr/>
        </p:nvSpPr>
        <p:spPr>
          <a:xfrm>
            <a:off x="2486890" y="2827732"/>
            <a:ext cx="1260763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얼리다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555F879-849B-F755-4CE3-BB5146E43A15}"/>
              </a:ext>
            </a:extLst>
          </p:cNvPr>
          <p:cNvSpPr txBox="1"/>
          <p:nvPr/>
        </p:nvSpPr>
        <p:spPr>
          <a:xfrm>
            <a:off x="3371980" y="4206459"/>
            <a:ext cx="1497894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남은 음식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F23C964-E120-58C6-EE56-81D6681D9992}"/>
              </a:ext>
            </a:extLst>
          </p:cNvPr>
          <p:cNvSpPr txBox="1"/>
          <p:nvPr/>
        </p:nvSpPr>
        <p:spPr>
          <a:xfrm>
            <a:off x="6255327" y="4159201"/>
            <a:ext cx="1925781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냉장고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7842FCCB-7DF5-D8D8-B647-DA5560872893}"/>
              </a:ext>
            </a:extLst>
          </p:cNvPr>
          <p:cNvSpPr txBox="1"/>
          <p:nvPr/>
        </p:nvSpPr>
        <p:spPr>
          <a:xfrm>
            <a:off x="4329548" y="5647529"/>
            <a:ext cx="846436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… </a:t>
            </a:r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마다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DC06FB1-5353-8F5D-0B6B-02343546E1D6}"/>
              </a:ext>
            </a:extLst>
          </p:cNvPr>
          <p:cNvSpPr txBox="1"/>
          <p:nvPr/>
        </p:nvSpPr>
        <p:spPr>
          <a:xfrm>
            <a:off x="1534091" y="3271144"/>
            <a:ext cx="9718548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나중에 사용할 수 있도록 그것을 냉동해라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5213E4BE-C27D-CF09-CCD6-2CB704050D54}"/>
              </a:ext>
            </a:extLst>
          </p:cNvPr>
          <p:cNvSpPr txBox="1"/>
          <p:nvPr/>
        </p:nvSpPr>
        <p:spPr>
          <a:xfrm>
            <a:off x="1534090" y="6044864"/>
            <a:ext cx="9718548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일주일에 하루나 이틀을 골라 그것들을 먹어라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344349321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86D7110-9D49-1DAA-4FE1-45547E5FDB1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4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620FA1-6103-F188-A45B-F949BCEED94E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p.93</a:t>
            </a:r>
            <a:endParaRPr lang="en-US" altLang="ko-Kore-KR" sz="1600" dirty="0">
              <a:solidFill>
                <a:schemeClr val="bg1"/>
              </a:solidFill>
              <a:effectLst/>
              <a:latin typeface="Noto Sans KR Medium" panose="020B0500000000000000" pitchFamily="34" charset="-128"/>
              <a:ea typeface="Noto Sans KR Medium" panose="020B0500000000000000" pitchFamily="34" charset="-128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78AD2B19-35B8-B101-423B-437F55AC54E8}"/>
              </a:ext>
            </a:extLst>
          </p:cNvPr>
          <p:cNvSpPr txBox="1"/>
          <p:nvPr/>
        </p:nvSpPr>
        <p:spPr>
          <a:xfrm>
            <a:off x="1619999" y="311228"/>
            <a:ext cx="8125361" cy="531562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This will reduce waste and keep your 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refrigerator tidy as well.</a:t>
            </a:r>
          </a:p>
          <a:p>
            <a:pPr>
              <a:lnSpc>
                <a:spcPct val="250000"/>
              </a:lnSpc>
            </a:pPr>
            <a:r>
              <a:rPr lang="en-US" altLang="ko-Kore-KR" sz="3600" b="1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Shop smarter 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: Make a shopping list and only buy what you need.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2D05793-88D2-57C6-7F95-C1F1DBFB5B5F}"/>
              </a:ext>
            </a:extLst>
          </p:cNvPr>
          <p:cNvSpPr txBox="1"/>
          <p:nvPr/>
        </p:nvSpPr>
        <p:spPr>
          <a:xfrm>
            <a:off x="1527163" y="1871839"/>
            <a:ext cx="9718548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이것은 쓰레기를 줄이고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D16B295-F202-C97F-DC3F-421EA8F930D1}"/>
              </a:ext>
            </a:extLst>
          </p:cNvPr>
          <p:cNvSpPr txBox="1"/>
          <p:nvPr/>
        </p:nvSpPr>
        <p:spPr>
          <a:xfrm>
            <a:off x="1534090" y="4601184"/>
            <a:ext cx="9718548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b="1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더 똑똑하게 쇼핑</a:t>
            </a:r>
            <a:r>
              <a:rPr lang="ko-KR" altLang="en-US" b="1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해라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: </a:t>
            </a:r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 쇼핑 목록을 만들고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5" name="직선 연결선[R] 16">
            <a:extLst>
              <a:ext uri="{FF2B5EF4-FFF2-40B4-BE49-F238E27FC236}">
                <a16:creationId xmlns:a16="http://schemas.microsoft.com/office/drawing/2014/main" id="{CC234F8A-8DCA-758D-05FD-EAE7481FDFD8}"/>
              </a:ext>
            </a:extLst>
          </p:cNvPr>
          <p:cNvCxnSpPr>
            <a:cxnSpLocks/>
          </p:cNvCxnSpPr>
          <p:nvPr/>
        </p:nvCxnSpPr>
        <p:spPr>
          <a:xfrm>
            <a:off x="3076501" y="1514475"/>
            <a:ext cx="2326772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직선 연결선[R] 16">
            <a:extLst>
              <a:ext uri="{FF2B5EF4-FFF2-40B4-BE49-F238E27FC236}">
                <a16:creationId xmlns:a16="http://schemas.microsoft.com/office/drawing/2014/main" id="{8B065803-E658-4668-DA1A-50586FBCBA27}"/>
              </a:ext>
            </a:extLst>
          </p:cNvPr>
          <p:cNvCxnSpPr>
            <a:cxnSpLocks/>
          </p:cNvCxnSpPr>
          <p:nvPr/>
        </p:nvCxnSpPr>
        <p:spPr>
          <a:xfrm>
            <a:off x="6228410" y="1514475"/>
            <a:ext cx="1779517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직선 연결선[R] 16">
            <a:extLst>
              <a:ext uri="{FF2B5EF4-FFF2-40B4-BE49-F238E27FC236}">
                <a16:creationId xmlns:a16="http://schemas.microsoft.com/office/drawing/2014/main" id="{9C3BBC1C-B6DA-6F1B-22DC-86DAABBA3C77}"/>
              </a:ext>
            </a:extLst>
          </p:cNvPr>
          <p:cNvCxnSpPr>
            <a:cxnSpLocks/>
          </p:cNvCxnSpPr>
          <p:nvPr/>
        </p:nvCxnSpPr>
        <p:spPr>
          <a:xfrm>
            <a:off x="1619999" y="2870922"/>
            <a:ext cx="4004946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이등변 삼각형 13">
            <a:extLst>
              <a:ext uri="{FF2B5EF4-FFF2-40B4-BE49-F238E27FC236}">
                <a16:creationId xmlns:a16="http://schemas.microsoft.com/office/drawing/2014/main" id="{57D9880F-4DFE-798F-3D4F-3004CED051EF}"/>
              </a:ext>
            </a:extLst>
          </p:cNvPr>
          <p:cNvSpPr/>
          <p:nvPr/>
        </p:nvSpPr>
        <p:spPr>
          <a:xfrm>
            <a:off x="5469161" y="849185"/>
            <a:ext cx="785192" cy="586409"/>
          </a:xfrm>
          <a:prstGeom prst="triangl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0BB20C3-0576-0AB2-00C2-A1D56217D12D}"/>
              </a:ext>
            </a:extLst>
          </p:cNvPr>
          <p:cNvSpPr txBox="1"/>
          <p:nvPr/>
        </p:nvSpPr>
        <p:spPr>
          <a:xfrm>
            <a:off x="5293333" y="1478254"/>
            <a:ext cx="113684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병렬 구조</a:t>
            </a:r>
            <a:endParaRPr lang="ko-Kore-KR" altLang="en-US" sz="1600" dirty="0">
              <a:solidFill>
                <a:srgbClr val="00B05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16" name="직선 연결선[R] 16">
            <a:extLst>
              <a:ext uri="{FF2B5EF4-FFF2-40B4-BE49-F238E27FC236}">
                <a16:creationId xmlns:a16="http://schemas.microsoft.com/office/drawing/2014/main" id="{1566FCE0-874C-C95B-02F0-BFA01D5DFDE0}"/>
              </a:ext>
            </a:extLst>
          </p:cNvPr>
          <p:cNvCxnSpPr>
            <a:cxnSpLocks/>
          </p:cNvCxnSpPr>
          <p:nvPr/>
        </p:nvCxnSpPr>
        <p:spPr>
          <a:xfrm>
            <a:off x="2337051" y="5626850"/>
            <a:ext cx="904913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0" name="TextBox 19">
            <a:extLst>
              <a:ext uri="{FF2B5EF4-FFF2-40B4-BE49-F238E27FC236}">
                <a16:creationId xmlns:a16="http://schemas.microsoft.com/office/drawing/2014/main" id="{F4695C90-AB0F-0C3F-7DB2-0FCBC6818C6F}"/>
              </a:ext>
            </a:extLst>
          </p:cNvPr>
          <p:cNvSpPr txBox="1"/>
          <p:nvPr/>
        </p:nvSpPr>
        <p:spPr>
          <a:xfrm>
            <a:off x="6403063" y="1535260"/>
            <a:ext cx="5050206" cy="584775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keep + </a:t>
            </a:r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목적어 </a:t>
            </a:r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+ </a:t>
            </a:r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형용사</a:t>
            </a:r>
            <a:b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</a:br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: (</a:t>
            </a:r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목적어</a:t>
            </a:r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를 </a:t>
            </a:r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…</a:t>
            </a:r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하게 유지시키다</a:t>
            </a:r>
            <a:endParaRPr lang="ko-Kore-KR" altLang="en-US" sz="1600" dirty="0">
              <a:solidFill>
                <a:srgbClr val="00B05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7C720AD5-DC1C-9697-B32C-6BBE23A9F1B8}"/>
              </a:ext>
            </a:extLst>
          </p:cNvPr>
          <p:cNvSpPr txBox="1"/>
          <p:nvPr/>
        </p:nvSpPr>
        <p:spPr>
          <a:xfrm>
            <a:off x="1531720" y="5649480"/>
            <a:ext cx="3334322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관계 대명사</a:t>
            </a:r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(…</a:t>
            </a:r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하는 것</a:t>
            </a:r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  <a:endParaRPr lang="ko-Kore-KR" altLang="en-US" sz="1600" dirty="0">
              <a:solidFill>
                <a:srgbClr val="00B05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8466542-7161-C9C4-3ED8-DDE617FF7683}"/>
              </a:ext>
            </a:extLst>
          </p:cNvPr>
          <p:cNvSpPr txBox="1"/>
          <p:nvPr/>
        </p:nvSpPr>
        <p:spPr>
          <a:xfrm>
            <a:off x="1534090" y="6044864"/>
            <a:ext cx="9718548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필요한 것만 구입해라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AC86815C-78AD-FA8B-DAF1-462DE72EC2FF}"/>
              </a:ext>
            </a:extLst>
          </p:cNvPr>
          <p:cNvSpPr txBox="1"/>
          <p:nvPr/>
        </p:nvSpPr>
        <p:spPr>
          <a:xfrm>
            <a:off x="1534091" y="3271144"/>
            <a:ext cx="9718548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냉장고도 깔끔하게 유지하게 할 것이다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69220250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86D7110-9D49-1DAA-4FE1-45547E5FDB1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4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620FA1-6103-F188-A45B-F949BCEED94E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p.93</a:t>
            </a:r>
            <a:endParaRPr lang="en-US" altLang="ko-Kore-KR" sz="1600" dirty="0">
              <a:solidFill>
                <a:schemeClr val="bg1"/>
              </a:solidFill>
              <a:effectLst/>
              <a:latin typeface="Noto Sans KR Medium" panose="020B0500000000000000" pitchFamily="34" charset="-128"/>
              <a:ea typeface="Noto Sans KR Medium" panose="020B0500000000000000" pitchFamily="34" charset="-128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78AD2B19-35B8-B101-423B-437F55AC54E8}"/>
              </a:ext>
            </a:extLst>
          </p:cNvPr>
          <p:cNvSpPr txBox="1"/>
          <p:nvPr/>
        </p:nvSpPr>
        <p:spPr>
          <a:xfrm>
            <a:off x="1619999" y="311228"/>
            <a:ext cx="8125361" cy="393062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Also, do not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hesitate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to buy “ugly” 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food because a strangely shaped fruit will taste as delicious as the others.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D910B5A-F9ED-1837-DC94-F5EBF27CBC1C}"/>
              </a:ext>
            </a:extLst>
          </p:cNvPr>
          <p:cNvSpPr txBox="1"/>
          <p:nvPr/>
        </p:nvSpPr>
        <p:spPr>
          <a:xfrm>
            <a:off x="1527163" y="1871839"/>
            <a:ext cx="9718548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또한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, </a:t>
            </a:r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이상하게 생긴 과일도 다른 것들만큼 맛있으니 ‘못생긴’ 식품을 사는 것을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4" name="직선 연결선[R] 16">
            <a:extLst>
              <a:ext uri="{FF2B5EF4-FFF2-40B4-BE49-F238E27FC236}">
                <a16:creationId xmlns:a16="http://schemas.microsoft.com/office/drawing/2014/main" id="{D415678E-DB51-0E9C-A220-395FAFC385F3}"/>
              </a:ext>
            </a:extLst>
          </p:cNvPr>
          <p:cNvCxnSpPr>
            <a:cxnSpLocks/>
          </p:cNvCxnSpPr>
          <p:nvPr/>
        </p:nvCxnSpPr>
        <p:spPr>
          <a:xfrm>
            <a:off x="4345960" y="2854643"/>
            <a:ext cx="1535295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직선 연결선[R] 16">
            <a:extLst>
              <a:ext uri="{FF2B5EF4-FFF2-40B4-BE49-F238E27FC236}">
                <a16:creationId xmlns:a16="http://schemas.microsoft.com/office/drawing/2014/main" id="{DC34373C-DD0F-3B48-C962-CE3BA78EBA11}"/>
              </a:ext>
            </a:extLst>
          </p:cNvPr>
          <p:cNvCxnSpPr>
            <a:cxnSpLocks/>
          </p:cNvCxnSpPr>
          <p:nvPr/>
        </p:nvCxnSpPr>
        <p:spPr>
          <a:xfrm>
            <a:off x="6008506" y="2855250"/>
            <a:ext cx="1230494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직선 연결선[R] 16">
            <a:extLst>
              <a:ext uri="{FF2B5EF4-FFF2-40B4-BE49-F238E27FC236}">
                <a16:creationId xmlns:a16="http://schemas.microsoft.com/office/drawing/2014/main" id="{86F8FCEF-740C-916E-E99A-8C9F7CB8D43E}"/>
              </a:ext>
            </a:extLst>
          </p:cNvPr>
          <p:cNvCxnSpPr>
            <a:cxnSpLocks/>
          </p:cNvCxnSpPr>
          <p:nvPr/>
        </p:nvCxnSpPr>
        <p:spPr>
          <a:xfrm>
            <a:off x="7387033" y="2852738"/>
            <a:ext cx="704022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직선 연결선[R] 16">
            <a:extLst>
              <a:ext uri="{FF2B5EF4-FFF2-40B4-BE49-F238E27FC236}">
                <a16:creationId xmlns:a16="http://schemas.microsoft.com/office/drawing/2014/main" id="{F7AB6362-33A6-42FC-5E68-55AF61FA4A47}"/>
              </a:ext>
            </a:extLst>
          </p:cNvPr>
          <p:cNvCxnSpPr>
            <a:cxnSpLocks/>
          </p:cNvCxnSpPr>
          <p:nvPr/>
        </p:nvCxnSpPr>
        <p:spPr>
          <a:xfrm>
            <a:off x="8895868" y="2844512"/>
            <a:ext cx="821784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" name="직선 연결선[R] 16">
            <a:extLst>
              <a:ext uri="{FF2B5EF4-FFF2-40B4-BE49-F238E27FC236}">
                <a16:creationId xmlns:a16="http://schemas.microsoft.com/office/drawing/2014/main" id="{E02A0ADC-4C13-8679-309D-F5CE04E1DCB6}"/>
              </a:ext>
            </a:extLst>
          </p:cNvPr>
          <p:cNvCxnSpPr>
            <a:cxnSpLocks/>
          </p:cNvCxnSpPr>
          <p:nvPr/>
        </p:nvCxnSpPr>
        <p:spPr>
          <a:xfrm>
            <a:off x="1595834" y="4257675"/>
            <a:ext cx="364584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직선 연결선[R] 16">
            <a:extLst>
              <a:ext uri="{FF2B5EF4-FFF2-40B4-BE49-F238E27FC236}">
                <a16:creationId xmlns:a16="http://schemas.microsoft.com/office/drawing/2014/main" id="{0EBAC28F-6BE7-FBB2-BA96-986C3C4ECDE2}"/>
              </a:ext>
            </a:extLst>
          </p:cNvPr>
          <p:cNvCxnSpPr>
            <a:cxnSpLocks/>
          </p:cNvCxnSpPr>
          <p:nvPr/>
        </p:nvCxnSpPr>
        <p:spPr>
          <a:xfrm>
            <a:off x="2080746" y="4257675"/>
            <a:ext cx="1452165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직선 연결선[R] 16">
            <a:extLst>
              <a:ext uri="{FF2B5EF4-FFF2-40B4-BE49-F238E27FC236}">
                <a16:creationId xmlns:a16="http://schemas.microsoft.com/office/drawing/2014/main" id="{2F67B6CB-67C4-0D8E-CFF2-F9EA49CE0711}"/>
              </a:ext>
            </a:extLst>
          </p:cNvPr>
          <p:cNvCxnSpPr>
            <a:cxnSpLocks/>
          </p:cNvCxnSpPr>
          <p:nvPr/>
        </p:nvCxnSpPr>
        <p:spPr>
          <a:xfrm>
            <a:off x="3694800" y="4257675"/>
            <a:ext cx="371510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22" name="그룹 21">
            <a:extLst>
              <a:ext uri="{FF2B5EF4-FFF2-40B4-BE49-F238E27FC236}">
                <a16:creationId xmlns:a16="http://schemas.microsoft.com/office/drawing/2014/main" id="{EEF9BE56-7CD6-A6FF-F9E5-3B700310A754}"/>
              </a:ext>
            </a:extLst>
          </p:cNvPr>
          <p:cNvGrpSpPr/>
          <p:nvPr/>
        </p:nvGrpSpPr>
        <p:grpSpPr>
          <a:xfrm flipH="1">
            <a:off x="4935268" y="2869977"/>
            <a:ext cx="1437823" cy="285830"/>
            <a:chOff x="4444065" y="4226535"/>
            <a:chExt cx="3409439" cy="341943"/>
          </a:xfrm>
        </p:grpSpPr>
        <p:cxnSp>
          <p:nvCxnSpPr>
            <p:cNvPr id="23" name="직선 연결선[R] 9">
              <a:extLst>
                <a:ext uri="{FF2B5EF4-FFF2-40B4-BE49-F238E27FC236}">
                  <a16:creationId xmlns:a16="http://schemas.microsoft.com/office/drawing/2014/main" id="{8C4EF70A-CAE7-8316-CF58-6E18234C9617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7843108" y="4226535"/>
              <a:ext cx="0" cy="341943"/>
            </a:xfrm>
            <a:prstGeom prst="line">
              <a:avLst/>
            </a:prstGeom>
            <a:ln w="25400"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직선 연결선[R] 15">
              <a:extLst>
                <a:ext uri="{FF2B5EF4-FFF2-40B4-BE49-F238E27FC236}">
                  <a16:creationId xmlns:a16="http://schemas.microsoft.com/office/drawing/2014/main" id="{ADFEBAEB-E511-8BCA-F3F5-631D97200884}"/>
                </a:ext>
              </a:extLst>
            </p:cNvPr>
            <p:cNvCxnSpPr>
              <a:cxnSpLocks/>
            </p:cNvCxnSpPr>
            <p:nvPr/>
          </p:nvCxnSpPr>
          <p:spPr>
            <a:xfrm>
              <a:off x="4444065" y="4560120"/>
              <a:ext cx="3409439" cy="0"/>
            </a:xfrm>
            <a:prstGeom prst="line">
              <a:avLst/>
            </a:prstGeom>
            <a:ln w="25400"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직선 연결선[R] 19">
              <a:extLst>
                <a:ext uri="{FF2B5EF4-FFF2-40B4-BE49-F238E27FC236}">
                  <a16:creationId xmlns:a16="http://schemas.microsoft.com/office/drawing/2014/main" id="{2268304F-BE5F-A7F4-E6D2-4F3A91B516E3}"/>
                </a:ext>
              </a:extLst>
            </p:cNvPr>
            <p:cNvCxnSpPr>
              <a:cxnSpLocks/>
            </p:cNvCxnSpPr>
            <p:nvPr/>
          </p:nvCxnSpPr>
          <p:spPr>
            <a:xfrm>
              <a:off x="4444065" y="4226535"/>
              <a:ext cx="0" cy="321543"/>
            </a:xfrm>
            <a:prstGeom prst="line">
              <a:avLst/>
            </a:prstGeom>
            <a:ln w="25400" cap="sq">
              <a:solidFill>
                <a:srgbClr val="00B050"/>
              </a:solidFill>
              <a:miter lim="800000"/>
              <a:headEnd type="arrow" w="lg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0" name="그룹 29">
            <a:extLst>
              <a:ext uri="{FF2B5EF4-FFF2-40B4-BE49-F238E27FC236}">
                <a16:creationId xmlns:a16="http://schemas.microsoft.com/office/drawing/2014/main" id="{085A9450-27E7-F291-8FCE-20D73EEBFBB0}"/>
              </a:ext>
            </a:extLst>
          </p:cNvPr>
          <p:cNvGrpSpPr/>
          <p:nvPr/>
        </p:nvGrpSpPr>
        <p:grpSpPr>
          <a:xfrm flipH="1">
            <a:off x="6619209" y="2862991"/>
            <a:ext cx="1070049" cy="285830"/>
            <a:chOff x="4444065" y="4226535"/>
            <a:chExt cx="3409439" cy="341943"/>
          </a:xfrm>
        </p:grpSpPr>
        <p:cxnSp>
          <p:nvCxnSpPr>
            <p:cNvPr id="31" name="직선 연결선[R] 9">
              <a:extLst>
                <a:ext uri="{FF2B5EF4-FFF2-40B4-BE49-F238E27FC236}">
                  <a16:creationId xmlns:a16="http://schemas.microsoft.com/office/drawing/2014/main" id="{F2E79DFF-EFF4-002A-4E55-79E74D859F16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7843108" y="4226535"/>
              <a:ext cx="0" cy="341943"/>
            </a:xfrm>
            <a:prstGeom prst="line">
              <a:avLst/>
            </a:prstGeom>
            <a:ln w="25400"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직선 연결선[R] 15">
              <a:extLst>
                <a:ext uri="{FF2B5EF4-FFF2-40B4-BE49-F238E27FC236}">
                  <a16:creationId xmlns:a16="http://schemas.microsoft.com/office/drawing/2014/main" id="{6389F397-42AC-E678-6E1D-E4EF22E38F2B}"/>
                </a:ext>
              </a:extLst>
            </p:cNvPr>
            <p:cNvCxnSpPr>
              <a:cxnSpLocks/>
            </p:cNvCxnSpPr>
            <p:nvPr/>
          </p:nvCxnSpPr>
          <p:spPr>
            <a:xfrm>
              <a:off x="4444065" y="4560120"/>
              <a:ext cx="3409439" cy="0"/>
            </a:xfrm>
            <a:prstGeom prst="line">
              <a:avLst/>
            </a:prstGeom>
            <a:ln w="25400"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직선 연결선[R] 19">
              <a:extLst>
                <a:ext uri="{FF2B5EF4-FFF2-40B4-BE49-F238E27FC236}">
                  <a16:creationId xmlns:a16="http://schemas.microsoft.com/office/drawing/2014/main" id="{B9C165A0-AB9C-8DF7-6544-DF814AAF8DCC}"/>
                </a:ext>
              </a:extLst>
            </p:cNvPr>
            <p:cNvCxnSpPr>
              <a:cxnSpLocks/>
            </p:cNvCxnSpPr>
            <p:nvPr/>
          </p:nvCxnSpPr>
          <p:spPr>
            <a:xfrm>
              <a:off x="4444065" y="4226535"/>
              <a:ext cx="0" cy="321543"/>
            </a:xfrm>
            <a:prstGeom prst="line">
              <a:avLst/>
            </a:prstGeom>
            <a:ln w="25400" cap="sq">
              <a:solidFill>
                <a:srgbClr val="00B050"/>
              </a:solidFill>
              <a:miter lim="800000"/>
              <a:headEnd type="arrow" w="lg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4" name="TextBox 33">
            <a:extLst>
              <a:ext uri="{FF2B5EF4-FFF2-40B4-BE49-F238E27FC236}">
                <a16:creationId xmlns:a16="http://schemas.microsoft.com/office/drawing/2014/main" id="{AB3147F3-F030-9968-198F-D95BD6A85000}"/>
              </a:ext>
            </a:extLst>
          </p:cNvPr>
          <p:cNvSpPr txBox="1"/>
          <p:nvPr/>
        </p:nvSpPr>
        <p:spPr>
          <a:xfrm>
            <a:off x="4759034" y="3256540"/>
            <a:ext cx="595746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부사</a:t>
            </a:r>
            <a:endParaRPr lang="ko-Kore-KR" altLang="en-US" sz="1600" dirty="0">
              <a:solidFill>
                <a:srgbClr val="00B05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A1717140-4807-844D-3FB7-40E9E1A46D01}"/>
              </a:ext>
            </a:extLst>
          </p:cNvPr>
          <p:cNvSpPr txBox="1"/>
          <p:nvPr/>
        </p:nvSpPr>
        <p:spPr>
          <a:xfrm>
            <a:off x="6188907" y="3256540"/>
            <a:ext cx="800708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형용사</a:t>
            </a:r>
            <a:endParaRPr lang="ko-Kore-KR" altLang="en-US" sz="1600" dirty="0">
              <a:solidFill>
                <a:srgbClr val="00B05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593F39B4-3D62-3E1B-0916-785D2FA77F3A}"/>
              </a:ext>
            </a:extLst>
          </p:cNvPr>
          <p:cNvSpPr txBox="1"/>
          <p:nvPr/>
        </p:nvSpPr>
        <p:spPr>
          <a:xfrm>
            <a:off x="7398323" y="3256542"/>
            <a:ext cx="595746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명사</a:t>
            </a:r>
            <a:endParaRPr lang="ko-Kore-KR" altLang="en-US" sz="1600" dirty="0">
              <a:solidFill>
                <a:srgbClr val="00B05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B60760F3-4C08-71A0-40E8-EDF15D53F0B8}"/>
              </a:ext>
            </a:extLst>
          </p:cNvPr>
          <p:cNvSpPr txBox="1"/>
          <p:nvPr/>
        </p:nvSpPr>
        <p:spPr>
          <a:xfrm>
            <a:off x="8804542" y="2907076"/>
            <a:ext cx="1904299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감각동사 </a:t>
            </a:r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+ </a:t>
            </a:r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형용사</a:t>
            </a:r>
            <a:endParaRPr lang="ko-Kore-KR" altLang="en-US" sz="1600" dirty="0">
              <a:solidFill>
                <a:srgbClr val="00B05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90F910CB-0670-4D2E-3E2F-1752EC75B25C}"/>
              </a:ext>
            </a:extLst>
          </p:cNvPr>
          <p:cNvSpPr txBox="1"/>
          <p:nvPr/>
        </p:nvSpPr>
        <p:spPr>
          <a:xfrm>
            <a:off x="1528145" y="4277437"/>
            <a:ext cx="4353110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동등 비교</a:t>
            </a:r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: as + </a:t>
            </a:r>
            <a:r>
              <a:rPr lang="ko-KR" altLang="en-US" sz="1600" dirty="0" err="1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원급</a:t>
            </a:r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 </a:t>
            </a:r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+ as(…</a:t>
            </a:r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만큼 </a:t>
            </a:r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…</a:t>
            </a:r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한</a:t>
            </a:r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[</a:t>
            </a:r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하게</a:t>
            </a:r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]</a:t>
            </a:r>
            <a:endParaRPr lang="ko-Kore-KR" altLang="en-US" sz="1600" dirty="0">
              <a:solidFill>
                <a:srgbClr val="00B05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A32A0A70-77A2-8B64-FAF6-C64C19684DE4}"/>
              </a:ext>
            </a:extLst>
          </p:cNvPr>
          <p:cNvSpPr txBox="1"/>
          <p:nvPr/>
        </p:nvSpPr>
        <p:spPr>
          <a:xfrm>
            <a:off x="3699165" y="1471517"/>
            <a:ext cx="1475508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망설이다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4033858-8D7D-DBF1-F125-68E61BC9B163}"/>
              </a:ext>
            </a:extLst>
          </p:cNvPr>
          <p:cNvSpPr txBox="1"/>
          <p:nvPr/>
        </p:nvSpPr>
        <p:spPr>
          <a:xfrm>
            <a:off x="1532951" y="3273750"/>
            <a:ext cx="9718548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망설이지 말아라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70736305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86D7110-9D49-1DAA-4FE1-45547E5FDB1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4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620FA1-6103-F188-A45B-F949BCEED94E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p.93</a:t>
            </a:r>
            <a:endParaRPr lang="en-US" altLang="ko-Kore-KR" sz="1600" dirty="0">
              <a:solidFill>
                <a:schemeClr val="bg1"/>
              </a:solidFill>
              <a:effectLst/>
              <a:latin typeface="Noto Sans KR Medium" panose="020B0500000000000000" pitchFamily="34" charset="-128"/>
              <a:ea typeface="Noto Sans KR Medium" panose="020B0500000000000000" pitchFamily="34" charset="-128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78AD2B19-35B8-B101-423B-437F55AC54E8}"/>
              </a:ext>
            </a:extLst>
          </p:cNvPr>
          <p:cNvSpPr txBox="1"/>
          <p:nvPr/>
        </p:nvSpPr>
        <p:spPr>
          <a:xfrm>
            <a:off x="1619999" y="311228"/>
            <a:ext cx="9625712" cy="393062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b="1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Consider portions 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: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Instead of 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piling too much 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food onto your plate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in one go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, consider 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taking smaller portions and refilling later if needed.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EA79E83-2AFB-23BB-2376-F54F22A1A463}"/>
              </a:ext>
            </a:extLst>
          </p:cNvPr>
          <p:cNvSpPr txBox="1"/>
          <p:nvPr/>
        </p:nvSpPr>
        <p:spPr>
          <a:xfrm>
            <a:off x="1527163" y="1871839"/>
            <a:ext cx="9718548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b="1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식사 분량을 고려해라 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: </a:t>
            </a:r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한 번에 너무 많은 음식을 접시에 쌓는 것 대신에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1EB8B1E-245F-67E2-0D39-60B9B8BA23BF}"/>
              </a:ext>
            </a:extLst>
          </p:cNvPr>
          <p:cNvSpPr txBox="1"/>
          <p:nvPr/>
        </p:nvSpPr>
        <p:spPr>
          <a:xfrm>
            <a:off x="1532951" y="3273750"/>
            <a:ext cx="9718548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더 적은 양을 가져와서 필요하면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5" name="이등변 삼각형 4">
            <a:extLst>
              <a:ext uri="{FF2B5EF4-FFF2-40B4-BE49-F238E27FC236}">
                <a16:creationId xmlns:a16="http://schemas.microsoft.com/office/drawing/2014/main" id="{E545746E-449B-A9CE-D033-79295843078F}"/>
              </a:ext>
            </a:extLst>
          </p:cNvPr>
          <p:cNvSpPr/>
          <p:nvPr/>
        </p:nvSpPr>
        <p:spPr>
          <a:xfrm>
            <a:off x="5628489" y="3587666"/>
            <a:ext cx="785192" cy="586409"/>
          </a:xfrm>
          <a:prstGeom prst="triangl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7B6EA94-3F6C-C033-5A9E-6999449FFBBA}"/>
              </a:ext>
            </a:extLst>
          </p:cNvPr>
          <p:cNvSpPr txBox="1"/>
          <p:nvPr/>
        </p:nvSpPr>
        <p:spPr>
          <a:xfrm>
            <a:off x="5452661" y="4216735"/>
            <a:ext cx="113684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병렬 구조</a:t>
            </a:r>
            <a:endParaRPr lang="ko-Kore-KR" altLang="en-US" sz="1600" dirty="0">
              <a:solidFill>
                <a:srgbClr val="00B05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10" name="직선 연결선[R] 16">
            <a:extLst>
              <a:ext uri="{FF2B5EF4-FFF2-40B4-BE49-F238E27FC236}">
                <a16:creationId xmlns:a16="http://schemas.microsoft.com/office/drawing/2014/main" id="{BB222CF3-D35B-FEE8-1F71-519E92C7CA69}"/>
              </a:ext>
            </a:extLst>
          </p:cNvPr>
          <p:cNvCxnSpPr>
            <a:cxnSpLocks/>
          </p:cNvCxnSpPr>
          <p:nvPr/>
        </p:nvCxnSpPr>
        <p:spPr>
          <a:xfrm>
            <a:off x="1619999" y="4257675"/>
            <a:ext cx="3942601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" name="직선 연결선[R] 16">
            <a:extLst>
              <a:ext uri="{FF2B5EF4-FFF2-40B4-BE49-F238E27FC236}">
                <a16:creationId xmlns:a16="http://schemas.microsoft.com/office/drawing/2014/main" id="{9E7448E0-04B8-90C1-F9C4-D0028C32F5C1}"/>
              </a:ext>
            </a:extLst>
          </p:cNvPr>
          <p:cNvCxnSpPr>
            <a:cxnSpLocks/>
          </p:cNvCxnSpPr>
          <p:nvPr/>
        </p:nvCxnSpPr>
        <p:spPr>
          <a:xfrm flipV="1">
            <a:off x="6469090" y="4216735"/>
            <a:ext cx="2033887" cy="4094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id="{954412CC-ED97-96A2-9465-FE64C0050A30}"/>
              </a:ext>
            </a:extLst>
          </p:cNvPr>
          <p:cNvSpPr txBox="1"/>
          <p:nvPr/>
        </p:nvSpPr>
        <p:spPr>
          <a:xfrm>
            <a:off x="5056909" y="1505176"/>
            <a:ext cx="1701929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… </a:t>
            </a:r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대신에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3A0CA53-91D6-CA5F-39FF-64AA65644B49}"/>
              </a:ext>
            </a:extLst>
          </p:cNvPr>
          <p:cNvSpPr txBox="1"/>
          <p:nvPr/>
        </p:nvSpPr>
        <p:spPr>
          <a:xfrm>
            <a:off x="5283330" y="2831301"/>
            <a:ext cx="1562556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한 번에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40676A2-CFCB-A3B2-4B86-8C7BC3BA10E4}"/>
              </a:ext>
            </a:extLst>
          </p:cNvPr>
          <p:cNvSpPr txBox="1"/>
          <p:nvPr/>
        </p:nvSpPr>
        <p:spPr>
          <a:xfrm>
            <a:off x="1534090" y="4601184"/>
            <a:ext cx="9718548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나중에 추가할 것을 생각해라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49387186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86D7110-9D49-1DAA-4FE1-45547E5FDB1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4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620FA1-6103-F188-A45B-F949BCEED94E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p.93</a:t>
            </a:r>
            <a:endParaRPr lang="en-US" altLang="ko-Kore-KR" sz="1600" dirty="0">
              <a:solidFill>
                <a:schemeClr val="bg1"/>
              </a:solidFill>
              <a:effectLst/>
              <a:latin typeface="Noto Sans KR Medium" panose="020B0500000000000000" pitchFamily="34" charset="-128"/>
              <a:ea typeface="Noto Sans KR Medium" panose="020B0500000000000000" pitchFamily="34" charset="-128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78AD2B19-35B8-B101-423B-437F55AC54E8}"/>
              </a:ext>
            </a:extLst>
          </p:cNvPr>
          <p:cNvSpPr txBox="1"/>
          <p:nvPr/>
        </p:nvSpPr>
        <p:spPr>
          <a:xfrm>
            <a:off x="1619999" y="311228"/>
            <a:ext cx="8125361" cy="393062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That way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, you can keep yourself from eating too much and prevent food from being thrown away.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28D9E3A-DC62-FD25-5B02-EE60A3385E26}"/>
              </a:ext>
            </a:extLst>
          </p:cNvPr>
          <p:cNvSpPr txBox="1"/>
          <p:nvPr/>
        </p:nvSpPr>
        <p:spPr>
          <a:xfrm>
            <a:off x="1527163" y="1871839"/>
            <a:ext cx="9718548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그런 방식으로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, </a:t>
            </a:r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과식하는 것을 막고</a:t>
            </a:r>
          </a:p>
        </p:txBody>
      </p:sp>
      <p:cxnSp>
        <p:nvCxnSpPr>
          <p:cNvPr id="4" name="직선 연결선[R] 16">
            <a:extLst>
              <a:ext uri="{FF2B5EF4-FFF2-40B4-BE49-F238E27FC236}">
                <a16:creationId xmlns:a16="http://schemas.microsoft.com/office/drawing/2014/main" id="{F5DC0BD6-ED62-1042-881B-C766EE0E7C3B}"/>
              </a:ext>
            </a:extLst>
          </p:cNvPr>
          <p:cNvCxnSpPr>
            <a:cxnSpLocks/>
          </p:cNvCxnSpPr>
          <p:nvPr/>
        </p:nvCxnSpPr>
        <p:spPr>
          <a:xfrm>
            <a:off x="4789308" y="1514475"/>
            <a:ext cx="4417037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직선 연결선[R] 16">
            <a:extLst>
              <a:ext uri="{FF2B5EF4-FFF2-40B4-BE49-F238E27FC236}">
                <a16:creationId xmlns:a16="http://schemas.microsoft.com/office/drawing/2014/main" id="{C56FC335-FCDA-2451-C37B-B6829F5A74EA}"/>
              </a:ext>
            </a:extLst>
          </p:cNvPr>
          <p:cNvCxnSpPr>
            <a:cxnSpLocks/>
          </p:cNvCxnSpPr>
          <p:nvPr/>
        </p:nvCxnSpPr>
        <p:spPr>
          <a:xfrm>
            <a:off x="1616075" y="2850140"/>
            <a:ext cx="1653598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직선 연결선[R] 16">
            <a:extLst>
              <a:ext uri="{FF2B5EF4-FFF2-40B4-BE49-F238E27FC236}">
                <a16:creationId xmlns:a16="http://schemas.microsoft.com/office/drawing/2014/main" id="{52B8327B-9DB4-49EB-0AC9-1A312E6BB9AD}"/>
              </a:ext>
            </a:extLst>
          </p:cNvPr>
          <p:cNvCxnSpPr>
            <a:cxnSpLocks/>
          </p:cNvCxnSpPr>
          <p:nvPr/>
        </p:nvCxnSpPr>
        <p:spPr>
          <a:xfrm>
            <a:off x="4137602" y="2852738"/>
            <a:ext cx="5607758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직선 연결선[R] 16">
            <a:extLst>
              <a:ext uri="{FF2B5EF4-FFF2-40B4-BE49-F238E27FC236}">
                <a16:creationId xmlns:a16="http://schemas.microsoft.com/office/drawing/2014/main" id="{EE825FCA-C38D-30BB-237C-4FD2D9EF1C69}"/>
              </a:ext>
            </a:extLst>
          </p:cNvPr>
          <p:cNvCxnSpPr>
            <a:cxnSpLocks/>
          </p:cNvCxnSpPr>
          <p:nvPr/>
        </p:nvCxnSpPr>
        <p:spPr>
          <a:xfrm>
            <a:off x="1616075" y="4263304"/>
            <a:ext cx="933161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이등변 삼각형 14">
            <a:extLst>
              <a:ext uri="{FF2B5EF4-FFF2-40B4-BE49-F238E27FC236}">
                <a16:creationId xmlns:a16="http://schemas.microsoft.com/office/drawing/2014/main" id="{A1254EC7-B99F-36D7-E92D-2FB77F947781}"/>
              </a:ext>
            </a:extLst>
          </p:cNvPr>
          <p:cNvSpPr/>
          <p:nvPr/>
        </p:nvSpPr>
        <p:spPr>
          <a:xfrm>
            <a:off x="3311042" y="2167403"/>
            <a:ext cx="785192" cy="586409"/>
          </a:xfrm>
          <a:prstGeom prst="triangl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77EAD3BC-8E14-E10E-C659-9533BB432927}"/>
              </a:ext>
            </a:extLst>
          </p:cNvPr>
          <p:cNvSpPr txBox="1"/>
          <p:nvPr/>
        </p:nvSpPr>
        <p:spPr>
          <a:xfrm>
            <a:off x="3135214" y="2796472"/>
            <a:ext cx="113684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병렬 구조</a:t>
            </a:r>
            <a:endParaRPr lang="ko-Kore-KR" altLang="en-US" sz="1600" dirty="0">
              <a:solidFill>
                <a:srgbClr val="00B05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E96CB401-7553-5DB9-668A-E25BF87B8BEF}"/>
              </a:ext>
            </a:extLst>
          </p:cNvPr>
          <p:cNvSpPr txBox="1"/>
          <p:nvPr/>
        </p:nvSpPr>
        <p:spPr>
          <a:xfrm>
            <a:off x="4813291" y="1508543"/>
            <a:ext cx="4387031" cy="584775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keep, prevent + </a:t>
            </a:r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목적어 </a:t>
            </a:r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+ from + -</a:t>
            </a:r>
            <a:r>
              <a:rPr lang="en-US" altLang="ko-KR" sz="1600" dirty="0" err="1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ing</a:t>
            </a:r>
            <a:b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</a:br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: (</a:t>
            </a:r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목적어</a:t>
            </a:r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가 </a:t>
            </a:r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…</a:t>
            </a:r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하는 것을 막다</a:t>
            </a:r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  <a:endParaRPr lang="ko-Kore-KR" altLang="en-US" sz="1600" dirty="0">
              <a:solidFill>
                <a:srgbClr val="00B05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54823DD7-0811-C9BD-88C9-997A1CA227FB}"/>
              </a:ext>
            </a:extLst>
          </p:cNvPr>
          <p:cNvSpPr txBox="1"/>
          <p:nvPr/>
        </p:nvSpPr>
        <p:spPr>
          <a:xfrm>
            <a:off x="1528086" y="1518004"/>
            <a:ext cx="1672313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그런 방식으로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4D27AEB-6CCE-1C5F-65BC-D8A98B0DA863}"/>
              </a:ext>
            </a:extLst>
          </p:cNvPr>
          <p:cNvSpPr txBox="1"/>
          <p:nvPr/>
        </p:nvSpPr>
        <p:spPr>
          <a:xfrm>
            <a:off x="1524000" y="3274041"/>
            <a:ext cx="9718548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음식이 버려지는 것을 방지할 수 있다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  <a:endParaRPr lang="ko-KR" altLang="en-US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15544629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86D7110-9D49-1DAA-4FE1-45547E5FDB1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4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620FA1-6103-F188-A45B-F949BCEED94E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p.89</a:t>
            </a:r>
            <a:endParaRPr lang="en-US" altLang="ko-Kore-KR" sz="1600" dirty="0">
              <a:solidFill>
                <a:schemeClr val="bg1"/>
              </a:solidFill>
              <a:effectLst/>
              <a:latin typeface="Noto Sans KR Medium" panose="020B0500000000000000" pitchFamily="34" charset="-128"/>
              <a:ea typeface="Noto Sans KR Medium" panose="020B0500000000000000" pitchFamily="34" charset="-128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78AD2B19-35B8-B101-423B-437F55AC54E8}"/>
              </a:ext>
            </a:extLst>
          </p:cNvPr>
          <p:cNvSpPr txBox="1"/>
          <p:nvPr/>
        </p:nvSpPr>
        <p:spPr>
          <a:xfrm>
            <a:off x="1620000" y="311228"/>
            <a:ext cx="9631580" cy="393062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Hunger is so serious that it needs </a:t>
            </a:r>
            <a:r>
              <a:rPr lang="en-US" altLang="ko-Kore-KR" sz="3600" spc="-100" dirty="0">
                <a:solidFill>
                  <a:srgbClr val="EE6230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urgent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00" dirty="0">
                <a:solidFill>
                  <a:srgbClr val="EE6230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attention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. 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00" dirty="0">
                <a:solidFill>
                  <a:srgbClr val="EE6230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However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, global hunger is not </a:t>
            </a:r>
            <a:r>
              <a:rPr lang="en-US" altLang="ko-Kore-KR" sz="3600" spc="-100" dirty="0">
                <a:solidFill>
                  <a:srgbClr val="EE6230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due to 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a </a:t>
            </a:r>
            <a:r>
              <a:rPr lang="en-US" altLang="ko-Kore-KR" sz="3600" spc="-100" dirty="0">
                <a:solidFill>
                  <a:srgbClr val="EE6230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lack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of food.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6341C35-7497-9C69-E4DA-E7E6438D7BF2}"/>
              </a:ext>
            </a:extLst>
          </p:cNvPr>
          <p:cNvSpPr txBox="1"/>
          <p:nvPr/>
        </p:nvSpPr>
        <p:spPr>
          <a:xfrm>
            <a:off x="1533032" y="1871837"/>
            <a:ext cx="7961020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굶주림은 매우 심각해서 긴급한 관심이 필요하다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  <a:endParaRPr lang="ko-Kore-KR" altLang="en-US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F4826E0-F08F-75EE-AC04-8530464B583B}"/>
              </a:ext>
            </a:extLst>
          </p:cNvPr>
          <p:cNvSpPr txBox="1"/>
          <p:nvPr/>
        </p:nvSpPr>
        <p:spPr>
          <a:xfrm>
            <a:off x="1523724" y="4591079"/>
            <a:ext cx="7961020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하지만 세계적인 굶주림은 식량 부족 때문이 아니다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  <a:endParaRPr lang="ko-Kore-KR" altLang="en-US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5" name="직선 연결선[R] 16">
            <a:extLst>
              <a:ext uri="{FF2B5EF4-FFF2-40B4-BE49-F238E27FC236}">
                <a16:creationId xmlns:a16="http://schemas.microsoft.com/office/drawing/2014/main" id="{60561375-3322-7202-3C96-AEEF3296760E}"/>
              </a:ext>
            </a:extLst>
          </p:cNvPr>
          <p:cNvCxnSpPr>
            <a:cxnSpLocks/>
          </p:cNvCxnSpPr>
          <p:nvPr/>
        </p:nvCxnSpPr>
        <p:spPr>
          <a:xfrm>
            <a:off x="3332018" y="1515745"/>
            <a:ext cx="443346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직선 연결선[R] 16">
            <a:extLst>
              <a:ext uri="{FF2B5EF4-FFF2-40B4-BE49-F238E27FC236}">
                <a16:creationId xmlns:a16="http://schemas.microsoft.com/office/drawing/2014/main" id="{624464F2-6554-2DDB-899F-EBD712A3E84B}"/>
              </a:ext>
            </a:extLst>
          </p:cNvPr>
          <p:cNvCxnSpPr>
            <a:cxnSpLocks/>
          </p:cNvCxnSpPr>
          <p:nvPr/>
        </p:nvCxnSpPr>
        <p:spPr>
          <a:xfrm>
            <a:off x="5167745" y="1515745"/>
            <a:ext cx="748146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id="{907DD809-7818-6379-9040-5FA2ED03B2F3}"/>
              </a:ext>
            </a:extLst>
          </p:cNvPr>
          <p:cNvSpPr txBox="1"/>
          <p:nvPr/>
        </p:nvSpPr>
        <p:spPr>
          <a:xfrm>
            <a:off x="3176954" y="1544946"/>
            <a:ext cx="2919045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매우 </a:t>
            </a:r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</a:t>
            </a:r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형용사</a:t>
            </a:r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/</a:t>
            </a:r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부사</a:t>
            </a:r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해서 </a:t>
            </a:r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…</a:t>
            </a:r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하다</a:t>
            </a:r>
            <a:endParaRPr lang="ko-Kore-KR" altLang="en-US" sz="1600" dirty="0">
              <a:solidFill>
                <a:srgbClr val="00B05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FA721182-1B3F-1B7E-91AC-AC98478281BC}"/>
              </a:ext>
            </a:extLst>
          </p:cNvPr>
          <p:cNvSpPr txBox="1"/>
          <p:nvPr/>
        </p:nvSpPr>
        <p:spPr>
          <a:xfrm>
            <a:off x="7435607" y="1541817"/>
            <a:ext cx="1151548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긴급한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6D7FA029-BE86-8CA9-DCCD-F9ED5F58A01B}"/>
              </a:ext>
            </a:extLst>
          </p:cNvPr>
          <p:cNvSpPr txBox="1"/>
          <p:nvPr/>
        </p:nvSpPr>
        <p:spPr>
          <a:xfrm>
            <a:off x="1616019" y="2841014"/>
            <a:ext cx="1645659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주의</a:t>
            </a:r>
            <a:r>
              <a:rPr lang="en-US" altLang="ko-KR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, </a:t>
            </a:r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관심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17B7EDA-B454-1F12-0691-E8F7075073FF}"/>
              </a:ext>
            </a:extLst>
          </p:cNvPr>
          <p:cNvSpPr txBox="1"/>
          <p:nvPr/>
        </p:nvSpPr>
        <p:spPr>
          <a:xfrm>
            <a:off x="1533030" y="4202806"/>
            <a:ext cx="1798988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하지만</a:t>
            </a:r>
            <a:r>
              <a:rPr lang="en-US" altLang="ko-KR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</a:t>
            </a:r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접속 부사</a:t>
            </a:r>
            <a:r>
              <a:rPr lang="en-US" altLang="ko-KR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6BB2417E-DBD7-E37D-8BEA-7CC8CA19CBC1}"/>
              </a:ext>
            </a:extLst>
          </p:cNvPr>
          <p:cNvSpPr txBox="1"/>
          <p:nvPr/>
        </p:nvSpPr>
        <p:spPr>
          <a:xfrm>
            <a:off x="6201509" y="4202799"/>
            <a:ext cx="2321168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… </a:t>
            </a:r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때문에</a:t>
            </a:r>
            <a:r>
              <a:rPr lang="en-US" altLang="ko-KR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(= because of)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3AD3D300-8A15-80F6-C270-C746326F73B1}"/>
              </a:ext>
            </a:extLst>
          </p:cNvPr>
          <p:cNvSpPr txBox="1"/>
          <p:nvPr/>
        </p:nvSpPr>
        <p:spPr>
          <a:xfrm>
            <a:off x="8915093" y="3306346"/>
            <a:ext cx="737953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부족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grpSp>
        <p:nvGrpSpPr>
          <p:cNvPr id="19" name="그룹 18">
            <a:extLst>
              <a:ext uri="{FF2B5EF4-FFF2-40B4-BE49-F238E27FC236}">
                <a16:creationId xmlns:a16="http://schemas.microsoft.com/office/drawing/2014/main" id="{D6601E4C-54CE-23E9-4DC1-39D35458349A}"/>
              </a:ext>
            </a:extLst>
          </p:cNvPr>
          <p:cNvGrpSpPr/>
          <p:nvPr/>
        </p:nvGrpSpPr>
        <p:grpSpPr>
          <a:xfrm>
            <a:off x="8665030" y="3475623"/>
            <a:ext cx="252857" cy="248531"/>
            <a:chOff x="3413502" y="743173"/>
            <a:chExt cx="252857" cy="248531"/>
          </a:xfrm>
        </p:grpSpPr>
        <p:cxnSp>
          <p:nvCxnSpPr>
            <p:cNvPr id="20" name="직선 연결선[R] 19">
              <a:extLst>
                <a:ext uri="{FF2B5EF4-FFF2-40B4-BE49-F238E27FC236}">
                  <a16:creationId xmlns:a16="http://schemas.microsoft.com/office/drawing/2014/main" id="{AA80614E-E642-0A01-8FF0-194F332236DF}"/>
                </a:ext>
              </a:extLst>
            </p:cNvPr>
            <p:cNvCxnSpPr>
              <a:cxnSpLocks/>
            </p:cNvCxnSpPr>
            <p:nvPr/>
          </p:nvCxnSpPr>
          <p:spPr>
            <a:xfrm>
              <a:off x="3413502" y="746197"/>
              <a:ext cx="0" cy="245507"/>
            </a:xfrm>
            <a:prstGeom prst="line">
              <a:avLst/>
            </a:prstGeom>
            <a:ln w="25400" cap="sq">
              <a:solidFill>
                <a:srgbClr val="EB470C"/>
              </a:solidFill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직선 연결선[R] 19">
              <a:extLst>
                <a:ext uri="{FF2B5EF4-FFF2-40B4-BE49-F238E27FC236}">
                  <a16:creationId xmlns:a16="http://schemas.microsoft.com/office/drawing/2014/main" id="{A4CB5744-989B-89BB-CA19-4CEB20EE6750}"/>
                </a:ext>
              </a:extLst>
            </p:cNvPr>
            <p:cNvCxnSpPr>
              <a:cxnSpLocks/>
            </p:cNvCxnSpPr>
            <p:nvPr/>
          </p:nvCxnSpPr>
          <p:spPr>
            <a:xfrm>
              <a:off x="3416296" y="743173"/>
              <a:ext cx="250063" cy="2322"/>
            </a:xfrm>
            <a:prstGeom prst="line">
              <a:avLst/>
            </a:prstGeom>
            <a:ln w="25400" cap="sq">
              <a:solidFill>
                <a:srgbClr val="EB470C"/>
              </a:solidFill>
              <a:miter lim="800000"/>
              <a:headEnd type="none" w="med" len="med"/>
              <a:tailEnd type="arrow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934501432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86D7110-9D49-1DAA-4FE1-45547E5FDB1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4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620FA1-6103-F188-A45B-F949BCEED94E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p.94</a:t>
            </a:r>
            <a:endParaRPr lang="en-US" altLang="ko-Kore-KR" sz="1600" dirty="0">
              <a:solidFill>
                <a:schemeClr val="bg1"/>
              </a:solidFill>
              <a:effectLst/>
              <a:latin typeface="Noto Sans KR Medium" panose="020B0500000000000000" pitchFamily="34" charset="-128"/>
              <a:ea typeface="Noto Sans KR Medium" panose="020B0500000000000000" pitchFamily="34" charset="-128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78AD2B19-35B8-B101-423B-437F55AC54E8}"/>
              </a:ext>
            </a:extLst>
          </p:cNvPr>
          <p:cNvSpPr txBox="1"/>
          <p:nvPr/>
        </p:nvSpPr>
        <p:spPr>
          <a:xfrm>
            <a:off x="1620000" y="311228"/>
            <a:ext cx="8125360" cy="393062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Reducing food waste is one of the most powerful actions </a:t>
            </a:r>
            <a:r>
              <a:rPr lang="en-US" altLang="ko-Kore-KR" sz="3600" spc="-100" dirty="0">
                <a:solidFill>
                  <a:srgbClr val="00B050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(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that you can take to end world hunger</a:t>
            </a:r>
            <a:r>
              <a:rPr lang="en-US" altLang="ko-Kore-KR" sz="3600" spc="-100" dirty="0">
                <a:solidFill>
                  <a:srgbClr val="00B050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)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1C79270-4206-ECBC-C064-8F55F1E054FD}"/>
              </a:ext>
            </a:extLst>
          </p:cNvPr>
          <p:cNvSpPr txBox="1"/>
          <p:nvPr/>
        </p:nvSpPr>
        <p:spPr>
          <a:xfrm>
            <a:off x="1527163" y="1871839"/>
            <a:ext cx="9718548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음식 쓰레기를 줄이는 것은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6191506-E4BC-F5AA-3CBB-3AC2333D785F}"/>
              </a:ext>
            </a:extLst>
          </p:cNvPr>
          <p:cNvSpPr txBox="1"/>
          <p:nvPr/>
        </p:nvSpPr>
        <p:spPr>
          <a:xfrm>
            <a:off x="1532950" y="3274384"/>
            <a:ext cx="9718548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세계의 굶주림을 끝내기 위해 당신이 취할 수 있는 가장 강력한 조치 중 하나이다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  <a:endParaRPr lang="ko-KR" altLang="en-US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5" name="직선 연결선[R] 16">
            <a:extLst>
              <a:ext uri="{FF2B5EF4-FFF2-40B4-BE49-F238E27FC236}">
                <a16:creationId xmlns:a16="http://schemas.microsoft.com/office/drawing/2014/main" id="{0CB80CB1-A1A1-0EA3-DEEA-706AC7C504DE}"/>
              </a:ext>
            </a:extLst>
          </p:cNvPr>
          <p:cNvCxnSpPr>
            <a:cxnSpLocks/>
          </p:cNvCxnSpPr>
          <p:nvPr/>
        </p:nvCxnSpPr>
        <p:spPr>
          <a:xfrm>
            <a:off x="1616075" y="1514475"/>
            <a:ext cx="3932670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13BFC2D6-11B1-87BB-1078-A1970E72D20E}"/>
              </a:ext>
            </a:extLst>
          </p:cNvPr>
          <p:cNvSpPr txBox="1"/>
          <p:nvPr/>
        </p:nvSpPr>
        <p:spPr>
          <a:xfrm>
            <a:off x="1616074" y="1542202"/>
            <a:ext cx="3932671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동명사 주어는 </a:t>
            </a:r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3</a:t>
            </a:r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인칭 단수 취급함</a:t>
            </a:r>
            <a:endParaRPr lang="ko-Kore-KR" altLang="en-US" sz="1600" dirty="0">
              <a:solidFill>
                <a:srgbClr val="00B05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12" name="직선 연결선[R] 16">
            <a:extLst>
              <a:ext uri="{FF2B5EF4-FFF2-40B4-BE49-F238E27FC236}">
                <a16:creationId xmlns:a16="http://schemas.microsoft.com/office/drawing/2014/main" id="{19CB9C49-1E14-3850-5045-345A2DEFAF21}"/>
              </a:ext>
            </a:extLst>
          </p:cNvPr>
          <p:cNvCxnSpPr>
            <a:cxnSpLocks/>
          </p:cNvCxnSpPr>
          <p:nvPr/>
        </p:nvCxnSpPr>
        <p:spPr>
          <a:xfrm>
            <a:off x="5710093" y="1511877"/>
            <a:ext cx="2727325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" name="직선 연결선[R] 16">
            <a:extLst>
              <a:ext uri="{FF2B5EF4-FFF2-40B4-BE49-F238E27FC236}">
                <a16:creationId xmlns:a16="http://schemas.microsoft.com/office/drawing/2014/main" id="{B87D819C-259D-7E2B-817A-75E493F34C8E}"/>
              </a:ext>
            </a:extLst>
          </p:cNvPr>
          <p:cNvCxnSpPr>
            <a:cxnSpLocks/>
          </p:cNvCxnSpPr>
          <p:nvPr/>
        </p:nvCxnSpPr>
        <p:spPr>
          <a:xfrm>
            <a:off x="1616075" y="2868324"/>
            <a:ext cx="1563543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" name="직선 연결선[R] 16">
            <a:extLst>
              <a:ext uri="{FF2B5EF4-FFF2-40B4-BE49-F238E27FC236}">
                <a16:creationId xmlns:a16="http://schemas.microsoft.com/office/drawing/2014/main" id="{723490AD-BD7C-DB19-C53F-85C032168F14}"/>
              </a:ext>
            </a:extLst>
          </p:cNvPr>
          <p:cNvCxnSpPr>
            <a:cxnSpLocks/>
          </p:cNvCxnSpPr>
          <p:nvPr/>
        </p:nvCxnSpPr>
        <p:spPr>
          <a:xfrm>
            <a:off x="3320184" y="2868324"/>
            <a:ext cx="1196398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직선 연결선[R] 16">
            <a:extLst>
              <a:ext uri="{FF2B5EF4-FFF2-40B4-BE49-F238E27FC236}">
                <a16:creationId xmlns:a16="http://schemas.microsoft.com/office/drawing/2014/main" id="{623C1965-9C4C-EF3A-7A8C-EEBDC026A4DD}"/>
              </a:ext>
            </a:extLst>
          </p:cNvPr>
          <p:cNvCxnSpPr>
            <a:cxnSpLocks/>
          </p:cNvCxnSpPr>
          <p:nvPr/>
        </p:nvCxnSpPr>
        <p:spPr>
          <a:xfrm>
            <a:off x="4795693" y="2868757"/>
            <a:ext cx="662998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20" name="그룹 19">
            <a:extLst>
              <a:ext uri="{FF2B5EF4-FFF2-40B4-BE49-F238E27FC236}">
                <a16:creationId xmlns:a16="http://schemas.microsoft.com/office/drawing/2014/main" id="{3323DC65-DBE4-D12B-6CB0-13588B70B77C}"/>
              </a:ext>
            </a:extLst>
          </p:cNvPr>
          <p:cNvGrpSpPr/>
          <p:nvPr/>
        </p:nvGrpSpPr>
        <p:grpSpPr>
          <a:xfrm>
            <a:off x="3918383" y="2872942"/>
            <a:ext cx="1196398" cy="285830"/>
            <a:chOff x="4444065" y="4226535"/>
            <a:chExt cx="3409439" cy="341943"/>
          </a:xfrm>
        </p:grpSpPr>
        <p:cxnSp>
          <p:nvCxnSpPr>
            <p:cNvPr id="22" name="직선 연결선[R] 9">
              <a:extLst>
                <a:ext uri="{FF2B5EF4-FFF2-40B4-BE49-F238E27FC236}">
                  <a16:creationId xmlns:a16="http://schemas.microsoft.com/office/drawing/2014/main" id="{6422EB51-2E54-C2B1-7692-D661596A0710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7843108" y="4226535"/>
              <a:ext cx="0" cy="341943"/>
            </a:xfrm>
            <a:prstGeom prst="line">
              <a:avLst/>
            </a:prstGeom>
            <a:ln w="25400"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직선 연결선[R] 15">
              <a:extLst>
                <a:ext uri="{FF2B5EF4-FFF2-40B4-BE49-F238E27FC236}">
                  <a16:creationId xmlns:a16="http://schemas.microsoft.com/office/drawing/2014/main" id="{89CE6FAF-B1AC-F3FA-9A75-8BD9B66D7D0B}"/>
                </a:ext>
              </a:extLst>
            </p:cNvPr>
            <p:cNvCxnSpPr>
              <a:cxnSpLocks/>
            </p:cNvCxnSpPr>
            <p:nvPr/>
          </p:nvCxnSpPr>
          <p:spPr>
            <a:xfrm>
              <a:off x="4444065" y="4560120"/>
              <a:ext cx="3409439" cy="0"/>
            </a:xfrm>
            <a:prstGeom prst="line">
              <a:avLst/>
            </a:prstGeom>
            <a:ln w="25400"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직선 연결선[R] 19">
              <a:extLst>
                <a:ext uri="{FF2B5EF4-FFF2-40B4-BE49-F238E27FC236}">
                  <a16:creationId xmlns:a16="http://schemas.microsoft.com/office/drawing/2014/main" id="{2A97AA5E-598D-C44B-8403-E9913A1CF792}"/>
                </a:ext>
              </a:extLst>
            </p:cNvPr>
            <p:cNvCxnSpPr>
              <a:cxnSpLocks/>
            </p:cNvCxnSpPr>
            <p:nvPr/>
          </p:nvCxnSpPr>
          <p:spPr>
            <a:xfrm>
              <a:off x="4444065" y="4226535"/>
              <a:ext cx="0" cy="321543"/>
            </a:xfrm>
            <a:prstGeom prst="line">
              <a:avLst/>
            </a:prstGeom>
            <a:ln w="25400" cap="sq">
              <a:solidFill>
                <a:srgbClr val="00B050"/>
              </a:solidFill>
              <a:miter lim="800000"/>
              <a:headEnd type="arrow" w="lg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5" name="TextBox 24">
            <a:extLst>
              <a:ext uri="{FF2B5EF4-FFF2-40B4-BE49-F238E27FC236}">
                <a16:creationId xmlns:a16="http://schemas.microsoft.com/office/drawing/2014/main" id="{A301AFC9-9865-D6AE-0DF6-B9D6F7647E75}"/>
              </a:ext>
            </a:extLst>
          </p:cNvPr>
          <p:cNvSpPr txBox="1"/>
          <p:nvPr/>
        </p:nvSpPr>
        <p:spPr>
          <a:xfrm>
            <a:off x="5650459" y="1507644"/>
            <a:ext cx="4999471" cy="584775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one of the + </a:t>
            </a:r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최상급 </a:t>
            </a:r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+ </a:t>
            </a:r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복수 명사</a:t>
            </a:r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:</a:t>
            </a:r>
            <a:b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</a:br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가장 </a:t>
            </a:r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…</a:t>
            </a:r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한 것들 중 하나</a:t>
            </a:r>
            <a:endParaRPr lang="ko-Kore-KR" altLang="en-US" sz="1600" dirty="0">
              <a:solidFill>
                <a:srgbClr val="00B05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4A798843-E547-7262-8185-37C9720F4BFC}"/>
              </a:ext>
            </a:extLst>
          </p:cNvPr>
          <p:cNvSpPr txBox="1"/>
          <p:nvPr/>
        </p:nvSpPr>
        <p:spPr>
          <a:xfrm>
            <a:off x="5122122" y="2790620"/>
            <a:ext cx="1839786" cy="584775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목적격 관계 대명사</a:t>
            </a:r>
            <a:endParaRPr lang="ko-Kore-KR" altLang="en-US" sz="1600" dirty="0">
              <a:solidFill>
                <a:srgbClr val="00B05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27" name="직선 연결선[R] 16">
            <a:extLst>
              <a:ext uri="{FF2B5EF4-FFF2-40B4-BE49-F238E27FC236}">
                <a16:creationId xmlns:a16="http://schemas.microsoft.com/office/drawing/2014/main" id="{7FE79CDE-6638-E87E-5498-EBF7DF327402}"/>
              </a:ext>
            </a:extLst>
          </p:cNvPr>
          <p:cNvCxnSpPr>
            <a:cxnSpLocks/>
          </p:cNvCxnSpPr>
          <p:nvPr/>
        </p:nvCxnSpPr>
        <p:spPr>
          <a:xfrm>
            <a:off x="7774420" y="2852738"/>
            <a:ext cx="1175616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9" name="TextBox 28">
            <a:extLst>
              <a:ext uri="{FF2B5EF4-FFF2-40B4-BE49-F238E27FC236}">
                <a16:creationId xmlns:a16="http://schemas.microsoft.com/office/drawing/2014/main" id="{62EE254D-8C38-363A-95FE-80FD9B2186F2}"/>
              </a:ext>
            </a:extLst>
          </p:cNvPr>
          <p:cNvSpPr txBox="1"/>
          <p:nvPr/>
        </p:nvSpPr>
        <p:spPr>
          <a:xfrm>
            <a:off x="7405706" y="2912659"/>
            <a:ext cx="1839781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…</a:t>
            </a:r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하기 위해</a:t>
            </a:r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</a:t>
            </a:r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목적</a:t>
            </a:r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108218596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86D7110-9D49-1DAA-4FE1-45547E5FDB1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4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620FA1-6103-F188-A45B-F949BCEED94E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p.94</a:t>
            </a:r>
            <a:endParaRPr lang="en-US" altLang="ko-Kore-KR" sz="1600" dirty="0">
              <a:solidFill>
                <a:schemeClr val="bg1"/>
              </a:solidFill>
              <a:effectLst/>
              <a:latin typeface="Noto Sans KR Medium" panose="020B0500000000000000" pitchFamily="34" charset="-128"/>
              <a:ea typeface="Noto Sans KR Medium" panose="020B0500000000000000" pitchFamily="34" charset="-128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78AD2B19-35B8-B101-423B-437F55AC54E8}"/>
              </a:ext>
            </a:extLst>
          </p:cNvPr>
          <p:cNvSpPr txBox="1"/>
          <p:nvPr/>
        </p:nvSpPr>
        <p:spPr>
          <a:xfrm>
            <a:off x="1620000" y="311228"/>
            <a:ext cx="8125360" cy="531562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It will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pave the way 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for achieving 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the United Nations’ goal of making the 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world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free from 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hunger. 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With your help, this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aim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can be a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reality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96D3D47-2B5E-4579-6972-4C5FC1CBD838}"/>
              </a:ext>
            </a:extLst>
          </p:cNvPr>
          <p:cNvSpPr txBox="1"/>
          <p:nvPr/>
        </p:nvSpPr>
        <p:spPr>
          <a:xfrm>
            <a:off x="1527163" y="1871839"/>
            <a:ext cx="9718548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그것은 세계를 굶주림에서 벗어나게 하려는 국제연합의 목표를 달성하는 길을 열어줄 것이다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  <a:endParaRPr lang="ko-KR" altLang="en-US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F959DC6-6133-3C5A-EA7B-175CC20AEC4B}"/>
              </a:ext>
            </a:extLst>
          </p:cNvPr>
          <p:cNvSpPr txBox="1"/>
          <p:nvPr/>
        </p:nvSpPr>
        <p:spPr>
          <a:xfrm>
            <a:off x="1527163" y="6044237"/>
            <a:ext cx="9718548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 당신의 도움이 있다면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, </a:t>
            </a:r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이 목표는 실현될 수 있다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  <a:endParaRPr lang="ko-KR" altLang="en-US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056A307-3F69-C763-2827-527FD0B1CB2E}"/>
              </a:ext>
            </a:extLst>
          </p:cNvPr>
          <p:cNvSpPr txBox="1"/>
          <p:nvPr/>
        </p:nvSpPr>
        <p:spPr>
          <a:xfrm>
            <a:off x="5592328" y="2912659"/>
            <a:ext cx="1156644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동격의 </a:t>
            </a:r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of</a:t>
            </a:r>
          </a:p>
        </p:txBody>
      </p:sp>
      <p:cxnSp>
        <p:nvCxnSpPr>
          <p:cNvPr id="11" name="직선 연결선[R] 16">
            <a:extLst>
              <a:ext uri="{FF2B5EF4-FFF2-40B4-BE49-F238E27FC236}">
                <a16:creationId xmlns:a16="http://schemas.microsoft.com/office/drawing/2014/main" id="{D8E7782F-6ACE-E1B7-E835-0D78F5D75199}"/>
              </a:ext>
            </a:extLst>
          </p:cNvPr>
          <p:cNvCxnSpPr>
            <a:cxnSpLocks/>
          </p:cNvCxnSpPr>
          <p:nvPr/>
        </p:nvCxnSpPr>
        <p:spPr>
          <a:xfrm>
            <a:off x="1620000" y="2852738"/>
            <a:ext cx="4171200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직선 연결선[R] 16">
            <a:extLst>
              <a:ext uri="{FF2B5EF4-FFF2-40B4-BE49-F238E27FC236}">
                <a16:creationId xmlns:a16="http://schemas.microsoft.com/office/drawing/2014/main" id="{0DB1969C-20A6-171D-6022-1DB5FB086BC8}"/>
              </a:ext>
            </a:extLst>
          </p:cNvPr>
          <p:cNvCxnSpPr>
            <a:cxnSpLocks/>
          </p:cNvCxnSpPr>
          <p:nvPr/>
        </p:nvCxnSpPr>
        <p:spPr>
          <a:xfrm>
            <a:off x="6379036" y="2844512"/>
            <a:ext cx="1940619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" name="직선 연결선[R] 16">
            <a:extLst>
              <a:ext uri="{FF2B5EF4-FFF2-40B4-BE49-F238E27FC236}">
                <a16:creationId xmlns:a16="http://schemas.microsoft.com/office/drawing/2014/main" id="{D7E43C4B-CE5F-8FF3-9E17-BD8B9B29CFAF}"/>
              </a:ext>
            </a:extLst>
          </p:cNvPr>
          <p:cNvCxnSpPr>
            <a:cxnSpLocks/>
          </p:cNvCxnSpPr>
          <p:nvPr/>
        </p:nvCxnSpPr>
        <p:spPr>
          <a:xfrm>
            <a:off x="1616075" y="4257675"/>
            <a:ext cx="4036580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" name="타원 16">
            <a:extLst>
              <a:ext uri="{FF2B5EF4-FFF2-40B4-BE49-F238E27FC236}">
                <a16:creationId xmlns:a16="http://schemas.microsoft.com/office/drawing/2014/main" id="{5C0A0E5C-2F71-C8C2-CB21-5B305EEEB22B}"/>
              </a:ext>
            </a:extLst>
          </p:cNvPr>
          <p:cNvSpPr/>
          <p:nvPr/>
        </p:nvSpPr>
        <p:spPr>
          <a:xfrm>
            <a:off x="5875625" y="2328832"/>
            <a:ext cx="496166" cy="496166"/>
          </a:xfrm>
          <a:prstGeom prst="ellips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3AE857BC-1CC9-765F-CBA3-06382803E3E4}"/>
              </a:ext>
            </a:extLst>
          </p:cNvPr>
          <p:cNvSpPr txBox="1"/>
          <p:nvPr/>
        </p:nvSpPr>
        <p:spPr>
          <a:xfrm>
            <a:off x="1491172" y="4310744"/>
            <a:ext cx="5654346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make + </a:t>
            </a:r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목적어 </a:t>
            </a:r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+ </a:t>
            </a:r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형용사</a:t>
            </a:r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: (</a:t>
            </a:r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목적어</a:t>
            </a:r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가 </a:t>
            </a:r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</a:t>
            </a:r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형용사</a:t>
            </a:r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하게 만들다</a:t>
            </a:r>
            <a:endParaRPr lang="en-US" altLang="ko-KR" sz="1600" dirty="0">
              <a:solidFill>
                <a:srgbClr val="00B05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085D0B47-F94B-7077-8A67-8113E7FBCBBF}"/>
              </a:ext>
            </a:extLst>
          </p:cNvPr>
          <p:cNvSpPr txBox="1"/>
          <p:nvPr/>
        </p:nvSpPr>
        <p:spPr>
          <a:xfrm>
            <a:off x="2743200" y="1547821"/>
            <a:ext cx="2245515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…</a:t>
            </a:r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을 위한 길을 닦다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466DFD2C-EDB5-576C-CEF4-EA4BCAA4C12D}"/>
              </a:ext>
            </a:extLst>
          </p:cNvPr>
          <p:cNvSpPr txBox="1"/>
          <p:nvPr/>
        </p:nvSpPr>
        <p:spPr>
          <a:xfrm>
            <a:off x="5101500" y="5577679"/>
            <a:ext cx="682773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목표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C1DABDAA-AB3E-EFCC-5845-8D4C46ACB21E}"/>
              </a:ext>
            </a:extLst>
          </p:cNvPr>
          <p:cNvSpPr txBox="1"/>
          <p:nvPr/>
        </p:nvSpPr>
        <p:spPr>
          <a:xfrm>
            <a:off x="7404273" y="5599524"/>
            <a:ext cx="1081636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현실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16464811-886D-CE2A-F18B-C0753A31908F}"/>
              </a:ext>
            </a:extLst>
          </p:cNvPr>
          <p:cNvSpPr txBox="1"/>
          <p:nvPr/>
        </p:nvSpPr>
        <p:spPr>
          <a:xfrm>
            <a:off x="3699921" y="3296307"/>
            <a:ext cx="2917691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en-US" altLang="ko-KR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…</a:t>
            </a:r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을 면한</a:t>
            </a:r>
            <a:r>
              <a:rPr lang="en-US" altLang="ko-KR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, …</a:t>
            </a:r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의 염려가 없는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grpSp>
        <p:nvGrpSpPr>
          <p:cNvPr id="26" name="그룹 25">
            <a:extLst>
              <a:ext uri="{FF2B5EF4-FFF2-40B4-BE49-F238E27FC236}">
                <a16:creationId xmlns:a16="http://schemas.microsoft.com/office/drawing/2014/main" id="{62834970-CBCA-B5DB-A29B-50D0A29A0F9C}"/>
              </a:ext>
            </a:extLst>
          </p:cNvPr>
          <p:cNvGrpSpPr/>
          <p:nvPr/>
        </p:nvGrpSpPr>
        <p:grpSpPr>
          <a:xfrm>
            <a:off x="3449859" y="3465584"/>
            <a:ext cx="252857" cy="248531"/>
            <a:chOff x="3413502" y="743173"/>
            <a:chExt cx="252857" cy="248531"/>
          </a:xfrm>
        </p:grpSpPr>
        <p:cxnSp>
          <p:nvCxnSpPr>
            <p:cNvPr id="27" name="직선 연결선[R] 19">
              <a:extLst>
                <a:ext uri="{FF2B5EF4-FFF2-40B4-BE49-F238E27FC236}">
                  <a16:creationId xmlns:a16="http://schemas.microsoft.com/office/drawing/2014/main" id="{03099670-94A8-3CDA-33F9-9247D73BFE3A}"/>
                </a:ext>
              </a:extLst>
            </p:cNvPr>
            <p:cNvCxnSpPr>
              <a:cxnSpLocks/>
            </p:cNvCxnSpPr>
            <p:nvPr/>
          </p:nvCxnSpPr>
          <p:spPr>
            <a:xfrm>
              <a:off x="3413502" y="746197"/>
              <a:ext cx="0" cy="245507"/>
            </a:xfrm>
            <a:prstGeom prst="line">
              <a:avLst/>
            </a:prstGeom>
            <a:ln w="25400" cap="sq">
              <a:solidFill>
                <a:srgbClr val="EB470C"/>
              </a:solidFill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직선 연결선[R] 19">
              <a:extLst>
                <a:ext uri="{FF2B5EF4-FFF2-40B4-BE49-F238E27FC236}">
                  <a16:creationId xmlns:a16="http://schemas.microsoft.com/office/drawing/2014/main" id="{784B459C-0BA1-F76C-741A-B7BE24DA1148}"/>
                </a:ext>
              </a:extLst>
            </p:cNvPr>
            <p:cNvCxnSpPr>
              <a:cxnSpLocks/>
            </p:cNvCxnSpPr>
            <p:nvPr/>
          </p:nvCxnSpPr>
          <p:spPr>
            <a:xfrm>
              <a:off x="3416296" y="743173"/>
              <a:ext cx="250063" cy="2322"/>
            </a:xfrm>
            <a:prstGeom prst="line">
              <a:avLst/>
            </a:prstGeom>
            <a:ln w="25400" cap="sq">
              <a:solidFill>
                <a:srgbClr val="EB470C"/>
              </a:solidFill>
              <a:miter lim="800000"/>
              <a:headEnd type="none" w="med" len="med"/>
              <a:tailEnd type="arrow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36728679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86D7110-9D49-1DAA-4FE1-45547E5FDB1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4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620FA1-6103-F188-A45B-F949BCEED94E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p.89</a:t>
            </a:r>
            <a:endParaRPr lang="en-US" altLang="ko-Kore-KR" sz="1600" dirty="0">
              <a:solidFill>
                <a:schemeClr val="bg1"/>
              </a:solidFill>
              <a:effectLst/>
              <a:latin typeface="Noto Sans KR Medium" panose="020B0500000000000000" pitchFamily="34" charset="-128"/>
              <a:ea typeface="Noto Sans KR Medium" panose="020B0500000000000000" pitchFamily="34" charset="-128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78AD2B19-35B8-B101-423B-437F55AC54E8}"/>
              </a:ext>
            </a:extLst>
          </p:cNvPr>
          <p:cNvSpPr txBox="1"/>
          <p:nvPr/>
        </p:nvSpPr>
        <p:spPr>
          <a:xfrm>
            <a:off x="1619999" y="311228"/>
            <a:ext cx="8519939" cy="393062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We </a:t>
            </a:r>
            <a:r>
              <a:rPr lang="en-US" altLang="ko-Kore-KR" sz="3600" spc="-100" dirty="0">
                <a:solidFill>
                  <a:srgbClr val="EE6230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produce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enough food to feed everyone 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on Earth. 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The key </a:t>
            </a:r>
            <a:r>
              <a:rPr lang="en-US" altLang="ko-Kore-KR" sz="3600" spc="-100" dirty="0">
                <a:solidFill>
                  <a:srgbClr val="EE6230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factor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</a:t>
            </a:r>
            <a:r>
              <a:rPr lang="en-US" altLang="ko-Kore-KR" sz="3600" spc="-100" dirty="0">
                <a:solidFill>
                  <a:srgbClr val="EE6230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behind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the problem is food waste.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3B13DE6-7971-0003-0A0E-36028C4D6C09}"/>
              </a:ext>
            </a:extLst>
          </p:cNvPr>
          <p:cNvSpPr txBox="1"/>
          <p:nvPr/>
        </p:nvSpPr>
        <p:spPr>
          <a:xfrm>
            <a:off x="1533032" y="1871837"/>
            <a:ext cx="7961020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우리는 지구상의 모든 사람을 먹일 만큼 충분한 식량을 생산한다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  <a:endParaRPr lang="ko-Kore-KR" altLang="en-US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A8F6059-14F2-A645-9EE9-AE647978751A}"/>
              </a:ext>
            </a:extLst>
          </p:cNvPr>
          <p:cNvSpPr txBox="1"/>
          <p:nvPr/>
        </p:nvSpPr>
        <p:spPr>
          <a:xfrm>
            <a:off x="1533031" y="4611346"/>
            <a:ext cx="7961020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그 문제의 이면에 있는 핵심 요인은 음식 쓰레기이다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  <a:endParaRPr lang="ko-Kore-KR" altLang="en-US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5" name="직선 연결선[R] 16">
            <a:extLst>
              <a:ext uri="{FF2B5EF4-FFF2-40B4-BE49-F238E27FC236}">
                <a16:creationId xmlns:a16="http://schemas.microsoft.com/office/drawing/2014/main" id="{3E8019C1-5D86-76AF-F9BA-FDBE961DDD66}"/>
              </a:ext>
            </a:extLst>
          </p:cNvPr>
          <p:cNvCxnSpPr>
            <a:cxnSpLocks/>
          </p:cNvCxnSpPr>
          <p:nvPr/>
        </p:nvCxnSpPr>
        <p:spPr>
          <a:xfrm>
            <a:off x="3859645" y="1515745"/>
            <a:ext cx="2172855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직선 연결선[R] 16">
            <a:extLst>
              <a:ext uri="{FF2B5EF4-FFF2-40B4-BE49-F238E27FC236}">
                <a16:creationId xmlns:a16="http://schemas.microsoft.com/office/drawing/2014/main" id="{C606AFE0-5D4F-3886-4C7A-AE69ABBDFC6F}"/>
              </a:ext>
            </a:extLst>
          </p:cNvPr>
          <p:cNvCxnSpPr>
            <a:cxnSpLocks/>
          </p:cNvCxnSpPr>
          <p:nvPr/>
        </p:nvCxnSpPr>
        <p:spPr>
          <a:xfrm>
            <a:off x="6183745" y="1511300"/>
            <a:ext cx="2972955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직선 연결선[R] 16">
            <a:extLst>
              <a:ext uri="{FF2B5EF4-FFF2-40B4-BE49-F238E27FC236}">
                <a16:creationId xmlns:a16="http://schemas.microsoft.com/office/drawing/2014/main" id="{AD60A92A-A038-4E4E-810F-D6C65233B60E}"/>
              </a:ext>
            </a:extLst>
          </p:cNvPr>
          <p:cNvCxnSpPr>
            <a:cxnSpLocks/>
          </p:cNvCxnSpPr>
          <p:nvPr/>
        </p:nvCxnSpPr>
        <p:spPr>
          <a:xfrm>
            <a:off x="1619999" y="2860358"/>
            <a:ext cx="1466101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" name="직선 연결선[R] 16">
            <a:extLst>
              <a:ext uri="{FF2B5EF4-FFF2-40B4-BE49-F238E27FC236}">
                <a16:creationId xmlns:a16="http://schemas.microsoft.com/office/drawing/2014/main" id="{12163F09-0320-61A2-20FF-CD680D576877}"/>
              </a:ext>
            </a:extLst>
          </p:cNvPr>
          <p:cNvCxnSpPr>
            <a:cxnSpLocks/>
          </p:cNvCxnSpPr>
          <p:nvPr/>
        </p:nvCxnSpPr>
        <p:spPr>
          <a:xfrm>
            <a:off x="1619999" y="4251008"/>
            <a:ext cx="2469401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직선 연결선[R] 16">
            <a:extLst>
              <a:ext uri="{FF2B5EF4-FFF2-40B4-BE49-F238E27FC236}">
                <a16:creationId xmlns:a16="http://schemas.microsoft.com/office/drawing/2014/main" id="{AD19D714-485D-CABA-5F09-7607CFAC3C07}"/>
              </a:ext>
            </a:extLst>
          </p:cNvPr>
          <p:cNvCxnSpPr>
            <a:cxnSpLocks/>
          </p:cNvCxnSpPr>
          <p:nvPr/>
        </p:nvCxnSpPr>
        <p:spPr>
          <a:xfrm>
            <a:off x="7670537" y="4251008"/>
            <a:ext cx="292363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9" name="TextBox 18">
            <a:extLst>
              <a:ext uri="{FF2B5EF4-FFF2-40B4-BE49-F238E27FC236}">
                <a16:creationId xmlns:a16="http://schemas.microsoft.com/office/drawing/2014/main" id="{67C6ADEF-5483-307C-03AA-597935D8F7B5}"/>
              </a:ext>
            </a:extLst>
          </p:cNvPr>
          <p:cNvSpPr txBox="1"/>
          <p:nvPr/>
        </p:nvSpPr>
        <p:spPr>
          <a:xfrm>
            <a:off x="6646982" y="1546946"/>
            <a:ext cx="3579919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to </a:t>
            </a:r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부정사의 형용사적 용법</a:t>
            </a:r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</a:t>
            </a:r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명사 수식</a:t>
            </a:r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  <a:endParaRPr lang="ko-Kore-KR" altLang="en-US" sz="1600" dirty="0">
              <a:solidFill>
                <a:srgbClr val="00B05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grpSp>
        <p:nvGrpSpPr>
          <p:cNvPr id="22" name="그룹 21">
            <a:extLst>
              <a:ext uri="{FF2B5EF4-FFF2-40B4-BE49-F238E27FC236}">
                <a16:creationId xmlns:a16="http://schemas.microsoft.com/office/drawing/2014/main" id="{15FD5B5B-32F2-E5F1-654B-58CF24FB8835}"/>
              </a:ext>
            </a:extLst>
          </p:cNvPr>
          <p:cNvGrpSpPr/>
          <p:nvPr/>
        </p:nvGrpSpPr>
        <p:grpSpPr>
          <a:xfrm>
            <a:off x="5076092" y="1523024"/>
            <a:ext cx="1528249" cy="285830"/>
            <a:chOff x="4444065" y="4226535"/>
            <a:chExt cx="3409439" cy="341943"/>
          </a:xfrm>
        </p:grpSpPr>
        <p:cxnSp>
          <p:nvCxnSpPr>
            <p:cNvPr id="23" name="직선 연결선[R] 9">
              <a:extLst>
                <a:ext uri="{FF2B5EF4-FFF2-40B4-BE49-F238E27FC236}">
                  <a16:creationId xmlns:a16="http://schemas.microsoft.com/office/drawing/2014/main" id="{0BD142DA-CB44-60EC-4A42-92F91C0F092C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7843108" y="4226535"/>
              <a:ext cx="0" cy="341943"/>
            </a:xfrm>
            <a:prstGeom prst="line">
              <a:avLst/>
            </a:prstGeom>
            <a:ln w="25400"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직선 연결선[R] 15">
              <a:extLst>
                <a:ext uri="{FF2B5EF4-FFF2-40B4-BE49-F238E27FC236}">
                  <a16:creationId xmlns:a16="http://schemas.microsoft.com/office/drawing/2014/main" id="{5A145419-30CD-06CC-2474-C167143186AB}"/>
                </a:ext>
              </a:extLst>
            </p:cNvPr>
            <p:cNvCxnSpPr>
              <a:cxnSpLocks/>
            </p:cNvCxnSpPr>
            <p:nvPr/>
          </p:nvCxnSpPr>
          <p:spPr>
            <a:xfrm>
              <a:off x="4444065" y="4560120"/>
              <a:ext cx="3409439" cy="0"/>
            </a:xfrm>
            <a:prstGeom prst="line">
              <a:avLst/>
            </a:prstGeom>
            <a:ln w="25400"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직선 연결선[R] 19">
              <a:extLst>
                <a:ext uri="{FF2B5EF4-FFF2-40B4-BE49-F238E27FC236}">
                  <a16:creationId xmlns:a16="http://schemas.microsoft.com/office/drawing/2014/main" id="{6D8D8130-5F1A-8BE4-E8B2-BAA0CF0C7DCA}"/>
                </a:ext>
              </a:extLst>
            </p:cNvPr>
            <p:cNvCxnSpPr>
              <a:cxnSpLocks/>
            </p:cNvCxnSpPr>
            <p:nvPr/>
          </p:nvCxnSpPr>
          <p:spPr>
            <a:xfrm>
              <a:off x="4444065" y="4226535"/>
              <a:ext cx="0" cy="321543"/>
            </a:xfrm>
            <a:prstGeom prst="line">
              <a:avLst/>
            </a:prstGeom>
            <a:ln w="25400" cap="sq">
              <a:solidFill>
                <a:srgbClr val="00B050"/>
              </a:solidFill>
              <a:miter lim="800000"/>
              <a:headEnd type="arrow" w="lg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6" name="TextBox 25">
            <a:extLst>
              <a:ext uri="{FF2B5EF4-FFF2-40B4-BE49-F238E27FC236}">
                <a16:creationId xmlns:a16="http://schemas.microsoft.com/office/drawing/2014/main" id="{18B4F491-1C63-1FCE-A44C-BCADBFE343FC}"/>
              </a:ext>
            </a:extLst>
          </p:cNvPr>
          <p:cNvSpPr txBox="1"/>
          <p:nvPr/>
        </p:nvSpPr>
        <p:spPr>
          <a:xfrm>
            <a:off x="1619998" y="4281391"/>
            <a:ext cx="2469402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주어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3A632E42-BB94-D163-2C09-F2CE59594933}"/>
              </a:ext>
            </a:extLst>
          </p:cNvPr>
          <p:cNvSpPr txBox="1"/>
          <p:nvPr/>
        </p:nvSpPr>
        <p:spPr>
          <a:xfrm>
            <a:off x="7537935" y="4282345"/>
            <a:ext cx="592016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동사</a:t>
            </a:r>
            <a:endParaRPr lang="ko-KR" altLang="en-US" sz="1600" dirty="0">
              <a:solidFill>
                <a:srgbClr val="00B05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2843BD93-6B23-D573-20D5-BD5C353E2417}"/>
              </a:ext>
            </a:extLst>
          </p:cNvPr>
          <p:cNvSpPr txBox="1"/>
          <p:nvPr/>
        </p:nvSpPr>
        <p:spPr>
          <a:xfrm>
            <a:off x="2168764" y="1541817"/>
            <a:ext cx="1719478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생산하다</a:t>
            </a:r>
            <a:r>
              <a:rPr lang="en-US" altLang="ko-KR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, </a:t>
            </a:r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농산물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5FD00EE5-4EC7-37DE-695D-FC085F26C464}"/>
              </a:ext>
            </a:extLst>
          </p:cNvPr>
          <p:cNvSpPr txBox="1"/>
          <p:nvPr/>
        </p:nvSpPr>
        <p:spPr>
          <a:xfrm>
            <a:off x="4089401" y="4279156"/>
            <a:ext cx="1396472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…</a:t>
            </a:r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의 이면에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AF516710-4D75-3046-9426-7F0BAEF95DBA}"/>
              </a:ext>
            </a:extLst>
          </p:cNvPr>
          <p:cNvSpPr txBox="1"/>
          <p:nvPr/>
        </p:nvSpPr>
        <p:spPr>
          <a:xfrm>
            <a:off x="3727631" y="3289680"/>
            <a:ext cx="1348460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요인</a:t>
            </a:r>
            <a:r>
              <a:rPr lang="en-US" altLang="ko-KR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,</a:t>
            </a:r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인자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grpSp>
        <p:nvGrpSpPr>
          <p:cNvPr id="31" name="그룹 30">
            <a:extLst>
              <a:ext uri="{FF2B5EF4-FFF2-40B4-BE49-F238E27FC236}">
                <a16:creationId xmlns:a16="http://schemas.microsoft.com/office/drawing/2014/main" id="{D497534E-A091-42CB-5C43-D057867B7738}"/>
              </a:ext>
            </a:extLst>
          </p:cNvPr>
          <p:cNvGrpSpPr/>
          <p:nvPr/>
        </p:nvGrpSpPr>
        <p:grpSpPr>
          <a:xfrm>
            <a:off x="3477568" y="3458957"/>
            <a:ext cx="252857" cy="248531"/>
            <a:chOff x="3413502" y="743173"/>
            <a:chExt cx="252857" cy="248531"/>
          </a:xfrm>
        </p:grpSpPr>
        <p:cxnSp>
          <p:nvCxnSpPr>
            <p:cNvPr id="32" name="직선 연결선[R] 19">
              <a:extLst>
                <a:ext uri="{FF2B5EF4-FFF2-40B4-BE49-F238E27FC236}">
                  <a16:creationId xmlns:a16="http://schemas.microsoft.com/office/drawing/2014/main" id="{B8998B24-B110-F736-C589-1EB55C7826D8}"/>
                </a:ext>
              </a:extLst>
            </p:cNvPr>
            <p:cNvCxnSpPr>
              <a:cxnSpLocks/>
            </p:cNvCxnSpPr>
            <p:nvPr/>
          </p:nvCxnSpPr>
          <p:spPr>
            <a:xfrm>
              <a:off x="3413502" y="746197"/>
              <a:ext cx="0" cy="245507"/>
            </a:xfrm>
            <a:prstGeom prst="line">
              <a:avLst/>
            </a:prstGeom>
            <a:ln w="25400" cap="sq">
              <a:solidFill>
                <a:srgbClr val="EB470C"/>
              </a:solidFill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직선 연결선[R] 19">
              <a:extLst>
                <a:ext uri="{FF2B5EF4-FFF2-40B4-BE49-F238E27FC236}">
                  <a16:creationId xmlns:a16="http://schemas.microsoft.com/office/drawing/2014/main" id="{947173EA-47EC-9DBA-C66D-10F47421C5D9}"/>
                </a:ext>
              </a:extLst>
            </p:cNvPr>
            <p:cNvCxnSpPr>
              <a:cxnSpLocks/>
            </p:cNvCxnSpPr>
            <p:nvPr/>
          </p:nvCxnSpPr>
          <p:spPr>
            <a:xfrm>
              <a:off x="3416296" y="743173"/>
              <a:ext cx="250063" cy="2322"/>
            </a:xfrm>
            <a:prstGeom prst="line">
              <a:avLst/>
            </a:prstGeom>
            <a:ln w="25400" cap="sq">
              <a:solidFill>
                <a:srgbClr val="EB470C"/>
              </a:solidFill>
              <a:miter lim="800000"/>
              <a:headEnd type="none" w="med" len="med"/>
              <a:tailEnd type="arrow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46340216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C88599D-5B9E-85D0-6CFD-B4D2BCA9C6AB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4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/>
          <p:nvPr/>
        </p:nvSpPr>
        <p:spPr>
          <a:xfrm>
            <a:off x="711200" y="2586542"/>
            <a:ext cx="10540380" cy="2123658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6600" b="1" dirty="0">
                <a:latin typeface="Calibri" panose="020F0502020204030204" pitchFamily="34" charset="0"/>
                <a:ea typeface="Noto Sans KR Medium" panose="020B0500000000000000"/>
                <a:cs typeface="Calibri" panose="020F0502020204030204" pitchFamily="34" charset="0"/>
              </a:rPr>
              <a:t>Where Does Food Get Lost </a:t>
            </a:r>
          </a:p>
          <a:p>
            <a:pPr algn="ctr"/>
            <a:r>
              <a:rPr lang="en-US" altLang="ko-Kore-KR" sz="6600" b="1" dirty="0">
                <a:latin typeface="Calibri" panose="020F0502020204030204" pitchFamily="34" charset="0"/>
                <a:ea typeface="Noto Sans KR Medium" panose="020B0500000000000000"/>
                <a:cs typeface="Calibri" panose="020F0502020204030204" pitchFamily="34" charset="0"/>
              </a:rPr>
              <a:t>or Wasted?</a:t>
            </a:r>
          </a:p>
        </p:txBody>
      </p:sp>
      <p:cxnSp>
        <p:nvCxnSpPr>
          <p:cNvPr id="14" name="직선 연결선[R] 13">
            <a:extLst>
              <a:ext uri="{FF2B5EF4-FFF2-40B4-BE49-F238E27FC236}">
                <a16:creationId xmlns:a16="http://schemas.microsoft.com/office/drawing/2014/main" id="{B4C865B4-E4AA-442F-4C76-C8D3D139D429}"/>
              </a:ext>
            </a:extLst>
          </p:cNvPr>
          <p:cNvCxnSpPr>
            <a:cxnSpLocks/>
          </p:cNvCxnSpPr>
          <p:nvPr/>
        </p:nvCxnSpPr>
        <p:spPr>
          <a:xfrm>
            <a:off x="2743200" y="1116000"/>
            <a:ext cx="8508380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6" name="그룹 5">
            <a:extLst>
              <a:ext uri="{FF2B5EF4-FFF2-40B4-BE49-F238E27FC236}">
                <a16:creationId xmlns:a16="http://schemas.microsoft.com/office/drawing/2014/main" id="{88A5C716-E888-4CFC-1646-FB1E5A5B00C5}"/>
              </a:ext>
            </a:extLst>
          </p:cNvPr>
          <p:cNvGrpSpPr/>
          <p:nvPr/>
        </p:nvGrpSpPr>
        <p:grpSpPr>
          <a:xfrm>
            <a:off x="1425031" y="646013"/>
            <a:ext cx="4151903" cy="469900"/>
            <a:chOff x="1425031" y="646013"/>
            <a:chExt cx="4151903" cy="469900"/>
          </a:xfrm>
        </p:grpSpPr>
        <p:pic>
          <p:nvPicPr>
            <p:cNvPr id="15" name="그림 14">
              <a:extLst>
                <a:ext uri="{FF2B5EF4-FFF2-40B4-BE49-F238E27FC236}">
                  <a16:creationId xmlns:a16="http://schemas.microsoft.com/office/drawing/2014/main" id="{900A4511-19B5-32BF-87EF-AF161CA68D7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425031" y="646013"/>
              <a:ext cx="2032000" cy="469900"/>
            </a:xfrm>
            <a:prstGeom prst="rect">
              <a:avLst/>
            </a:prstGeom>
          </p:spPr>
        </p:pic>
        <p:pic>
          <p:nvPicPr>
            <p:cNvPr id="17" name="그림 16">
              <a:extLst>
                <a:ext uri="{FF2B5EF4-FFF2-40B4-BE49-F238E27FC236}">
                  <a16:creationId xmlns:a16="http://schemas.microsoft.com/office/drawing/2014/main" id="{355E5868-0447-F423-6FB0-35C450F9A8D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flipH="1">
              <a:off x="3286176" y="646013"/>
              <a:ext cx="1792721" cy="469900"/>
            </a:xfrm>
            <a:prstGeom prst="rect">
              <a:avLst/>
            </a:prstGeom>
          </p:spPr>
        </p:pic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B6DFD2CA-7C67-7F52-3C8A-9356DE737E5C}"/>
                </a:ext>
              </a:extLst>
            </p:cNvPr>
            <p:cNvSpPr txBox="1"/>
            <p:nvPr/>
          </p:nvSpPr>
          <p:spPr>
            <a:xfrm>
              <a:off x="1533671" y="697673"/>
              <a:ext cx="4043263" cy="369332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r>
                <a:rPr kumimoji="1" lang="en-US" altLang="ko-Kore-KR" dirty="0">
                  <a:solidFill>
                    <a:schemeClr val="tx1"/>
                  </a:solidFill>
                  <a:latin typeface="Calibri" panose="020F0502020204030204" pitchFamily="34" charset="0"/>
                  <a:ea typeface="Noto Sans KR Medium" panose="020B0500000000000000" pitchFamily="34" charset="-128"/>
                  <a:cs typeface="Calibri" panose="020F0502020204030204" pitchFamily="34" charset="0"/>
                </a:rPr>
                <a:t>High School </a:t>
              </a:r>
              <a:r>
                <a:rPr kumimoji="1" lang="en-US" altLang="ko-Kore-KR" b="1" dirty="0">
                  <a:solidFill>
                    <a:schemeClr val="tx1"/>
                  </a:solidFill>
                  <a:latin typeface="Calibri" panose="020F0502020204030204" pitchFamily="34" charset="0"/>
                  <a:ea typeface="Noto Sans KR Medium" panose="020B0500000000000000" pitchFamily="34" charset="-128"/>
                  <a:cs typeface="Calibri" panose="020F0502020204030204" pitchFamily="34" charset="0"/>
                </a:rPr>
                <a:t>Basic English 1 </a:t>
              </a:r>
              <a:r>
                <a:rPr kumimoji="1" lang="en-US" altLang="ko-Kore-KR" sz="1600" dirty="0">
                  <a:solidFill>
                    <a:schemeClr val="tx1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Calibri" panose="020F0502020204030204" pitchFamily="34" charset="0"/>
                </a:rPr>
                <a:t>(</a:t>
              </a:r>
              <a:r>
                <a:rPr kumimoji="1" lang="ko-KR" altLang="en-US" sz="1600" dirty="0">
                  <a:solidFill>
                    <a:schemeClr val="tx1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Calibri" panose="020F0502020204030204" pitchFamily="34" charset="0"/>
                </a:rPr>
                <a:t>안병규</a:t>
              </a:r>
              <a:r>
                <a:rPr kumimoji="1" lang="en-US" altLang="ko-KR" sz="1600" dirty="0">
                  <a:solidFill>
                    <a:schemeClr val="tx1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Calibri" panose="020F0502020204030204" pitchFamily="34" charset="0"/>
                </a:rPr>
                <a:t>)</a:t>
              </a:r>
              <a:endParaRPr kumimoji="1" lang="en-US" altLang="ko-KR" dirty="0">
                <a:latin typeface="나눔고딕" panose="020D0604000000000000" pitchFamily="50" charset="-127"/>
                <a:ea typeface="나눔고딕" panose="020D0604000000000000" pitchFamily="50" charset="-127"/>
                <a:cs typeface="Calibri" panose="020F0502020204030204" pitchFamily="34" charset="0"/>
              </a:endParaRPr>
            </a:p>
          </p:txBody>
        </p:sp>
      </p:grpSp>
      <p:sp>
        <p:nvSpPr>
          <p:cNvPr id="3" name="TextBox 2">
            <a:extLst>
              <a:ext uri="{FF2B5EF4-FFF2-40B4-BE49-F238E27FC236}">
                <a16:creationId xmlns:a16="http://schemas.microsoft.com/office/drawing/2014/main" id="{75B29162-C2DA-0F2E-AB78-F08C8AB3693C}"/>
              </a:ext>
            </a:extLst>
          </p:cNvPr>
          <p:cNvSpPr txBox="1"/>
          <p:nvPr/>
        </p:nvSpPr>
        <p:spPr>
          <a:xfrm>
            <a:off x="3576062" y="4588854"/>
            <a:ext cx="4845738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식량은 어디에서 손실되거나 버려지는가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?</a:t>
            </a:r>
            <a:endParaRPr lang="ko-Kore-KR" altLang="en-US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77474001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86D7110-9D49-1DAA-4FE1-45547E5FDB1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4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620FA1-6103-F188-A45B-F949BCEED94E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p.90</a:t>
            </a:r>
            <a:endParaRPr lang="en-US" altLang="ko-Kore-KR" sz="1600" dirty="0">
              <a:solidFill>
                <a:schemeClr val="bg1"/>
              </a:solidFill>
              <a:effectLst/>
              <a:latin typeface="Noto Sans KR Medium" panose="020B0500000000000000" pitchFamily="34" charset="-128"/>
              <a:ea typeface="Noto Sans KR Medium" panose="020B0500000000000000" pitchFamily="34" charset="-128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78AD2B19-35B8-B101-423B-437F55AC54E8}"/>
              </a:ext>
            </a:extLst>
          </p:cNvPr>
          <p:cNvSpPr txBox="1"/>
          <p:nvPr/>
        </p:nvSpPr>
        <p:spPr>
          <a:xfrm>
            <a:off x="1619999" y="311228"/>
            <a:ext cx="8655217" cy="531562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More than one-third of the food </a:t>
            </a:r>
            <a:r>
              <a:rPr lang="en-US" altLang="ko-Kore-KR" sz="3600" spc="-100" dirty="0">
                <a:solidFill>
                  <a:srgbClr val="00B050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(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that we produce</a:t>
            </a:r>
            <a:r>
              <a:rPr lang="en-US" altLang="ko-Kore-KR" sz="3600" spc="-100" dirty="0">
                <a:solidFill>
                  <a:srgbClr val="00B050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)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is lost or wasted across the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supply chain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.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But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exactly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how much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loss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or waste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takes place 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at each step?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1DCAEF4-B9C3-2B27-AADA-FF5BE948115D}"/>
              </a:ext>
            </a:extLst>
          </p:cNvPr>
          <p:cNvSpPr txBox="1"/>
          <p:nvPr/>
        </p:nvSpPr>
        <p:spPr>
          <a:xfrm>
            <a:off x="1533032" y="1871836"/>
            <a:ext cx="7961020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우리가 생산하는 식량의 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3</a:t>
            </a:r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분의 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1 </a:t>
            </a:r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이상이</a:t>
            </a:r>
            <a:endParaRPr lang="ko-Kore-KR" altLang="en-US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68BAAF8-FEE9-15BF-C666-EB17274E017A}"/>
              </a:ext>
            </a:extLst>
          </p:cNvPr>
          <p:cNvSpPr txBox="1"/>
          <p:nvPr/>
        </p:nvSpPr>
        <p:spPr>
          <a:xfrm>
            <a:off x="1527163" y="4609172"/>
            <a:ext cx="7961020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하지만 각 단계에서 정확히 얼마나 많이 손실되거나 버려질까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?</a:t>
            </a:r>
            <a:endParaRPr lang="ko-Kore-KR" altLang="en-US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5" name="직선 연결선[R] 16">
            <a:extLst>
              <a:ext uri="{FF2B5EF4-FFF2-40B4-BE49-F238E27FC236}">
                <a16:creationId xmlns:a16="http://schemas.microsoft.com/office/drawing/2014/main" id="{6F269CE9-1745-7F50-5708-2A92A5A0AEC0}"/>
              </a:ext>
            </a:extLst>
          </p:cNvPr>
          <p:cNvCxnSpPr>
            <a:cxnSpLocks/>
          </p:cNvCxnSpPr>
          <p:nvPr/>
        </p:nvCxnSpPr>
        <p:spPr>
          <a:xfrm>
            <a:off x="3560821" y="1514475"/>
            <a:ext cx="1632732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직선 연결선[R] 16">
            <a:extLst>
              <a:ext uri="{FF2B5EF4-FFF2-40B4-BE49-F238E27FC236}">
                <a16:creationId xmlns:a16="http://schemas.microsoft.com/office/drawing/2014/main" id="{569D6F6D-456B-F1FB-1D20-88716FEAD693}"/>
              </a:ext>
            </a:extLst>
          </p:cNvPr>
          <p:cNvCxnSpPr>
            <a:cxnSpLocks/>
          </p:cNvCxnSpPr>
          <p:nvPr/>
        </p:nvCxnSpPr>
        <p:spPr>
          <a:xfrm>
            <a:off x="7293127" y="1514475"/>
            <a:ext cx="709367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" name="직선 연결선[R] 16">
            <a:extLst>
              <a:ext uri="{FF2B5EF4-FFF2-40B4-BE49-F238E27FC236}">
                <a16:creationId xmlns:a16="http://schemas.microsoft.com/office/drawing/2014/main" id="{99036FFE-C402-DD45-5913-EEB2D1713C54}"/>
              </a:ext>
            </a:extLst>
          </p:cNvPr>
          <p:cNvCxnSpPr>
            <a:cxnSpLocks/>
          </p:cNvCxnSpPr>
          <p:nvPr/>
        </p:nvCxnSpPr>
        <p:spPr>
          <a:xfrm>
            <a:off x="3608633" y="4257675"/>
            <a:ext cx="4148826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" name="직선 연결선[R] 16">
            <a:extLst>
              <a:ext uri="{FF2B5EF4-FFF2-40B4-BE49-F238E27FC236}">
                <a16:creationId xmlns:a16="http://schemas.microsoft.com/office/drawing/2014/main" id="{52D3D09F-BEBD-8AF9-C026-9187AC0FE6E6}"/>
              </a:ext>
            </a:extLst>
          </p:cNvPr>
          <p:cNvCxnSpPr>
            <a:cxnSpLocks/>
          </p:cNvCxnSpPr>
          <p:nvPr/>
        </p:nvCxnSpPr>
        <p:spPr>
          <a:xfrm>
            <a:off x="7914681" y="4257675"/>
            <a:ext cx="840849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20" name="그룹 19">
            <a:extLst>
              <a:ext uri="{FF2B5EF4-FFF2-40B4-BE49-F238E27FC236}">
                <a16:creationId xmlns:a16="http://schemas.microsoft.com/office/drawing/2014/main" id="{2E3D038E-F5D3-C2EE-59D5-F5D57AA9F2DC}"/>
              </a:ext>
            </a:extLst>
          </p:cNvPr>
          <p:cNvGrpSpPr/>
          <p:nvPr/>
        </p:nvGrpSpPr>
        <p:grpSpPr>
          <a:xfrm>
            <a:off x="6789271" y="1523024"/>
            <a:ext cx="923494" cy="295837"/>
            <a:chOff x="4444065" y="4226535"/>
            <a:chExt cx="3409439" cy="341943"/>
          </a:xfrm>
        </p:grpSpPr>
        <p:cxnSp>
          <p:nvCxnSpPr>
            <p:cNvPr id="22" name="직선 연결선[R] 9">
              <a:extLst>
                <a:ext uri="{FF2B5EF4-FFF2-40B4-BE49-F238E27FC236}">
                  <a16:creationId xmlns:a16="http://schemas.microsoft.com/office/drawing/2014/main" id="{8CFFD609-3066-4313-D476-A6D92C56E5FD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7843108" y="4226535"/>
              <a:ext cx="0" cy="341943"/>
            </a:xfrm>
            <a:prstGeom prst="line">
              <a:avLst/>
            </a:prstGeom>
            <a:ln w="25400"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직선 연결선[R] 15">
              <a:extLst>
                <a:ext uri="{FF2B5EF4-FFF2-40B4-BE49-F238E27FC236}">
                  <a16:creationId xmlns:a16="http://schemas.microsoft.com/office/drawing/2014/main" id="{D50073D5-5795-F904-81D1-A059204668D1}"/>
                </a:ext>
              </a:extLst>
            </p:cNvPr>
            <p:cNvCxnSpPr>
              <a:cxnSpLocks/>
            </p:cNvCxnSpPr>
            <p:nvPr/>
          </p:nvCxnSpPr>
          <p:spPr>
            <a:xfrm>
              <a:off x="4444065" y="4560120"/>
              <a:ext cx="3409439" cy="0"/>
            </a:xfrm>
            <a:prstGeom prst="line">
              <a:avLst/>
            </a:prstGeom>
            <a:ln w="25400"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직선 연결선[R] 19">
              <a:extLst>
                <a:ext uri="{FF2B5EF4-FFF2-40B4-BE49-F238E27FC236}">
                  <a16:creationId xmlns:a16="http://schemas.microsoft.com/office/drawing/2014/main" id="{CB260E5E-D442-F4F9-3038-D9A2DEAEF5C5}"/>
                </a:ext>
              </a:extLst>
            </p:cNvPr>
            <p:cNvCxnSpPr>
              <a:cxnSpLocks/>
            </p:cNvCxnSpPr>
            <p:nvPr/>
          </p:nvCxnSpPr>
          <p:spPr>
            <a:xfrm>
              <a:off x="4444065" y="4226535"/>
              <a:ext cx="0" cy="321543"/>
            </a:xfrm>
            <a:prstGeom prst="line">
              <a:avLst/>
            </a:prstGeom>
            <a:ln w="25400" cap="sq">
              <a:solidFill>
                <a:srgbClr val="00B050"/>
              </a:solidFill>
              <a:miter lim="800000"/>
              <a:headEnd type="arrow" w="lg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5" name="TextBox 24">
            <a:extLst>
              <a:ext uri="{FF2B5EF4-FFF2-40B4-BE49-F238E27FC236}">
                <a16:creationId xmlns:a16="http://schemas.microsoft.com/office/drawing/2014/main" id="{A6A0D41D-D2A4-113B-33F8-702AEEC18E46}"/>
              </a:ext>
            </a:extLst>
          </p:cNvPr>
          <p:cNvSpPr txBox="1"/>
          <p:nvPr/>
        </p:nvSpPr>
        <p:spPr>
          <a:xfrm>
            <a:off x="7706557" y="1372161"/>
            <a:ext cx="1830681" cy="584775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목적격 관계 대명사</a:t>
            </a:r>
            <a:endParaRPr lang="ko-Kore-KR" altLang="en-US" sz="1600" dirty="0">
              <a:solidFill>
                <a:srgbClr val="00B05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9A1DA99C-E558-32A9-7BB3-C510B4B63AFD}"/>
              </a:ext>
            </a:extLst>
          </p:cNvPr>
          <p:cNvSpPr txBox="1"/>
          <p:nvPr/>
        </p:nvSpPr>
        <p:spPr>
          <a:xfrm>
            <a:off x="7293128" y="2839320"/>
            <a:ext cx="3350966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</a:t>
            </a:r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상품의</a:t>
            </a:r>
            <a:r>
              <a:rPr lang="en-US" altLang="ko-KR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 </a:t>
            </a:r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연쇄적인 생산 및 공급 과정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979E48B3-4C3D-B43C-908B-A888395573C4}"/>
              </a:ext>
            </a:extLst>
          </p:cNvPr>
          <p:cNvSpPr txBox="1"/>
          <p:nvPr/>
        </p:nvSpPr>
        <p:spPr>
          <a:xfrm>
            <a:off x="2330823" y="4278172"/>
            <a:ext cx="1229998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정확히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4F8899F9-93E2-3BBB-ABC6-7019669BAFE6}"/>
              </a:ext>
            </a:extLst>
          </p:cNvPr>
          <p:cNvSpPr txBox="1"/>
          <p:nvPr/>
        </p:nvSpPr>
        <p:spPr>
          <a:xfrm>
            <a:off x="3608633" y="4274755"/>
            <a:ext cx="4148826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how much + </a:t>
            </a:r>
            <a:r>
              <a:rPr lang="ko-KR" altLang="en-US" sz="1600" dirty="0" err="1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불가산</a:t>
            </a:r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 명사</a:t>
            </a:r>
            <a:endParaRPr lang="ko-Kore-KR" altLang="en-US" sz="1600" dirty="0">
              <a:solidFill>
                <a:srgbClr val="00B05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FAF8816C-4CE3-93D8-CE69-D410ABE7101E}"/>
              </a:ext>
            </a:extLst>
          </p:cNvPr>
          <p:cNvSpPr txBox="1"/>
          <p:nvPr/>
        </p:nvSpPr>
        <p:spPr>
          <a:xfrm>
            <a:off x="7825036" y="4272609"/>
            <a:ext cx="1102145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단수 동사</a:t>
            </a:r>
            <a:endParaRPr lang="ko-Kore-KR" altLang="en-US" sz="1600" dirty="0">
              <a:solidFill>
                <a:srgbClr val="00B05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79F24DA4-C1EC-1F72-2B4F-8F303A9E8946}"/>
              </a:ext>
            </a:extLst>
          </p:cNvPr>
          <p:cNvSpPr txBox="1"/>
          <p:nvPr/>
        </p:nvSpPr>
        <p:spPr>
          <a:xfrm>
            <a:off x="6124074" y="3306346"/>
            <a:ext cx="807656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손실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grpSp>
        <p:nvGrpSpPr>
          <p:cNvPr id="31" name="그룹 30">
            <a:extLst>
              <a:ext uri="{FF2B5EF4-FFF2-40B4-BE49-F238E27FC236}">
                <a16:creationId xmlns:a16="http://schemas.microsoft.com/office/drawing/2014/main" id="{18E8FE6E-F7EB-4FB0-8132-3C23857A9943}"/>
              </a:ext>
            </a:extLst>
          </p:cNvPr>
          <p:cNvGrpSpPr/>
          <p:nvPr/>
        </p:nvGrpSpPr>
        <p:grpSpPr>
          <a:xfrm>
            <a:off x="5874011" y="3475623"/>
            <a:ext cx="252857" cy="248531"/>
            <a:chOff x="3413502" y="743173"/>
            <a:chExt cx="252857" cy="248531"/>
          </a:xfrm>
        </p:grpSpPr>
        <p:cxnSp>
          <p:nvCxnSpPr>
            <p:cNvPr id="32" name="직선 연결선[R] 19">
              <a:extLst>
                <a:ext uri="{FF2B5EF4-FFF2-40B4-BE49-F238E27FC236}">
                  <a16:creationId xmlns:a16="http://schemas.microsoft.com/office/drawing/2014/main" id="{2FC4F715-08A7-DC53-1CE0-E48CF4214CB6}"/>
                </a:ext>
              </a:extLst>
            </p:cNvPr>
            <p:cNvCxnSpPr>
              <a:cxnSpLocks/>
            </p:cNvCxnSpPr>
            <p:nvPr/>
          </p:nvCxnSpPr>
          <p:spPr>
            <a:xfrm>
              <a:off x="3413502" y="746197"/>
              <a:ext cx="0" cy="245507"/>
            </a:xfrm>
            <a:prstGeom prst="line">
              <a:avLst/>
            </a:prstGeom>
            <a:ln w="25400" cap="sq">
              <a:solidFill>
                <a:srgbClr val="EB470C"/>
              </a:solidFill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직선 연결선[R] 19">
              <a:extLst>
                <a:ext uri="{FF2B5EF4-FFF2-40B4-BE49-F238E27FC236}">
                  <a16:creationId xmlns:a16="http://schemas.microsoft.com/office/drawing/2014/main" id="{565ECAD7-F3EE-C8B1-397E-C965D0937C6D}"/>
                </a:ext>
              </a:extLst>
            </p:cNvPr>
            <p:cNvCxnSpPr>
              <a:cxnSpLocks/>
            </p:cNvCxnSpPr>
            <p:nvPr/>
          </p:nvCxnSpPr>
          <p:spPr>
            <a:xfrm>
              <a:off x="3416296" y="743173"/>
              <a:ext cx="250063" cy="2322"/>
            </a:xfrm>
            <a:prstGeom prst="line">
              <a:avLst/>
            </a:prstGeom>
            <a:ln w="25400" cap="sq">
              <a:solidFill>
                <a:srgbClr val="EB470C"/>
              </a:solidFill>
              <a:miter lim="800000"/>
              <a:headEnd type="none" w="med" len="med"/>
              <a:tailEnd type="arrow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4" name="TextBox 33">
            <a:extLst>
              <a:ext uri="{FF2B5EF4-FFF2-40B4-BE49-F238E27FC236}">
                <a16:creationId xmlns:a16="http://schemas.microsoft.com/office/drawing/2014/main" id="{F570A0BB-1858-A950-4CD1-7E4D9F378561}"/>
              </a:ext>
            </a:extLst>
          </p:cNvPr>
          <p:cNvSpPr txBox="1"/>
          <p:nvPr/>
        </p:nvSpPr>
        <p:spPr>
          <a:xfrm>
            <a:off x="8346697" y="3315318"/>
            <a:ext cx="2596466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en-US" altLang="ko-KR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</a:t>
            </a:r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일이</a:t>
            </a:r>
            <a:r>
              <a:rPr lang="en-US" altLang="ko-KR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 </a:t>
            </a:r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일어나다</a:t>
            </a:r>
            <a:r>
              <a:rPr lang="en-US" altLang="ko-KR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, </a:t>
            </a:r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발생하다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grpSp>
        <p:nvGrpSpPr>
          <p:cNvPr id="35" name="그룹 34">
            <a:extLst>
              <a:ext uri="{FF2B5EF4-FFF2-40B4-BE49-F238E27FC236}">
                <a16:creationId xmlns:a16="http://schemas.microsoft.com/office/drawing/2014/main" id="{29D5EC33-FCE0-40DC-1F94-3EB4820514E8}"/>
              </a:ext>
            </a:extLst>
          </p:cNvPr>
          <p:cNvGrpSpPr/>
          <p:nvPr/>
        </p:nvGrpSpPr>
        <p:grpSpPr>
          <a:xfrm>
            <a:off x="8096634" y="3484594"/>
            <a:ext cx="252857" cy="248531"/>
            <a:chOff x="3413502" y="743173"/>
            <a:chExt cx="252857" cy="248531"/>
          </a:xfrm>
        </p:grpSpPr>
        <p:cxnSp>
          <p:nvCxnSpPr>
            <p:cNvPr id="36" name="직선 연결선[R] 19">
              <a:extLst>
                <a:ext uri="{FF2B5EF4-FFF2-40B4-BE49-F238E27FC236}">
                  <a16:creationId xmlns:a16="http://schemas.microsoft.com/office/drawing/2014/main" id="{AC6AE837-F58A-3AB9-A7AC-09FA194FE747}"/>
                </a:ext>
              </a:extLst>
            </p:cNvPr>
            <p:cNvCxnSpPr>
              <a:cxnSpLocks/>
            </p:cNvCxnSpPr>
            <p:nvPr/>
          </p:nvCxnSpPr>
          <p:spPr>
            <a:xfrm>
              <a:off x="3413502" y="746197"/>
              <a:ext cx="0" cy="245507"/>
            </a:xfrm>
            <a:prstGeom prst="line">
              <a:avLst/>
            </a:prstGeom>
            <a:ln w="25400" cap="sq">
              <a:solidFill>
                <a:srgbClr val="EB470C"/>
              </a:solidFill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직선 연결선[R] 19">
              <a:extLst>
                <a:ext uri="{FF2B5EF4-FFF2-40B4-BE49-F238E27FC236}">
                  <a16:creationId xmlns:a16="http://schemas.microsoft.com/office/drawing/2014/main" id="{216B60DB-4E13-8972-4DFE-0983C9C332C4}"/>
                </a:ext>
              </a:extLst>
            </p:cNvPr>
            <p:cNvCxnSpPr>
              <a:cxnSpLocks/>
            </p:cNvCxnSpPr>
            <p:nvPr/>
          </p:nvCxnSpPr>
          <p:spPr>
            <a:xfrm>
              <a:off x="3416296" y="743173"/>
              <a:ext cx="250063" cy="2322"/>
            </a:xfrm>
            <a:prstGeom prst="line">
              <a:avLst/>
            </a:prstGeom>
            <a:ln w="25400" cap="sq">
              <a:solidFill>
                <a:srgbClr val="EB470C"/>
              </a:solidFill>
              <a:miter lim="800000"/>
              <a:headEnd type="none" w="med" len="med"/>
              <a:tailEnd type="arrow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id="{4AB90362-06E7-6E7B-8E80-7BDA6011FBD8}"/>
              </a:ext>
            </a:extLst>
          </p:cNvPr>
          <p:cNvSpPr txBox="1"/>
          <p:nvPr/>
        </p:nvSpPr>
        <p:spPr>
          <a:xfrm>
            <a:off x="1527167" y="3272749"/>
            <a:ext cx="4568834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공급망 전반에 걸쳐 손실되거나 버려진다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  <a:endParaRPr lang="ko-Kore-KR" altLang="en-US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041F83F-63C5-5248-7980-E341FAD78071}"/>
              </a:ext>
            </a:extLst>
          </p:cNvPr>
          <p:cNvSpPr txBox="1"/>
          <p:nvPr/>
        </p:nvSpPr>
        <p:spPr>
          <a:xfrm>
            <a:off x="2084796" y="1546945"/>
            <a:ext cx="4539174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분수 표현</a:t>
            </a:r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: </a:t>
            </a:r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분자는 기수로 분모는 서수로 나타냄</a:t>
            </a:r>
            <a:endParaRPr lang="ko-Kore-KR" altLang="en-US" sz="1600" dirty="0">
              <a:solidFill>
                <a:srgbClr val="00B05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38" name="직선 연결선[R] 16">
            <a:extLst>
              <a:ext uri="{FF2B5EF4-FFF2-40B4-BE49-F238E27FC236}">
                <a16:creationId xmlns:a16="http://schemas.microsoft.com/office/drawing/2014/main" id="{E2D3D1E9-A897-4963-AA68-E30C9AF9DC34}"/>
              </a:ext>
            </a:extLst>
          </p:cNvPr>
          <p:cNvCxnSpPr>
            <a:cxnSpLocks/>
          </p:cNvCxnSpPr>
          <p:nvPr/>
        </p:nvCxnSpPr>
        <p:spPr>
          <a:xfrm>
            <a:off x="5692848" y="1468911"/>
            <a:ext cx="1414962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2891915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86D7110-9D49-1DAA-4FE1-45547E5FDB1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4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620FA1-6103-F188-A45B-F949BCEED94E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p.90</a:t>
            </a:r>
            <a:endParaRPr lang="en-US" altLang="ko-Kore-KR" sz="1600" dirty="0">
              <a:solidFill>
                <a:schemeClr val="bg1"/>
              </a:solidFill>
              <a:effectLst/>
              <a:latin typeface="Noto Sans KR Medium" panose="020B0500000000000000" pitchFamily="34" charset="-128"/>
              <a:ea typeface="Noto Sans KR Medium" panose="020B0500000000000000" pitchFamily="34" charset="-128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78AD2B19-35B8-B101-423B-437F55AC54E8}"/>
              </a:ext>
            </a:extLst>
          </p:cNvPr>
          <p:cNvSpPr txBox="1"/>
          <p:nvPr/>
        </p:nvSpPr>
        <p:spPr>
          <a:xfrm>
            <a:off x="1619999" y="311228"/>
            <a:ext cx="8519939" cy="531562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b="1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On farms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Eleven percent is lost.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Farms often grow more food than their workers can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harvest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, so they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leave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some of it in the fields.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1E651A5-AE52-79B6-FF33-73B4603765C8}"/>
              </a:ext>
            </a:extLst>
          </p:cNvPr>
          <p:cNvSpPr txBox="1"/>
          <p:nvPr/>
        </p:nvSpPr>
        <p:spPr>
          <a:xfrm>
            <a:off x="1533032" y="1871836"/>
            <a:ext cx="7961020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b="1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농장에서</a:t>
            </a:r>
            <a:endParaRPr lang="ko-Kore-KR" altLang="en-US" b="1" dirty="0">
              <a:solidFill>
                <a:srgbClr val="00B0EF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D04897A-F4E0-CF6A-8F4C-78AC67BD1628}"/>
              </a:ext>
            </a:extLst>
          </p:cNvPr>
          <p:cNvSpPr txBox="1"/>
          <p:nvPr/>
        </p:nvSpPr>
        <p:spPr>
          <a:xfrm>
            <a:off x="1527166" y="3272749"/>
            <a:ext cx="7961020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11</a:t>
            </a:r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퍼센트가 손실된다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  <a:endParaRPr lang="ko-Kore-KR" altLang="en-US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F3906B9-4F3F-F3AE-1727-C6A2DD9F5185}"/>
              </a:ext>
            </a:extLst>
          </p:cNvPr>
          <p:cNvSpPr txBox="1"/>
          <p:nvPr/>
        </p:nvSpPr>
        <p:spPr>
          <a:xfrm>
            <a:off x="1527162" y="4603322"/>
            <a:ext cx="8443315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농장들은 종종 일꾼들이 수확할 수 있는 것보다 더 많은 식량을 재배해서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, </a:t>
            </a:r>
            <a:endParaRPr lang="ko-Kore-KR" altLang="en-US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537BF23-AE4D-42CD-41AF-456BCC9982C7}"/>
              </a:ext>
            </a:extLst>
          </p:cNvPr>
          <p:cNvSpPr txBox="1"/>
          <p:nvPr/>
        </p:nvSpPr>
        <p:spPr>
          <a:xfrm>
            <a:off x="1532070" y="6036886"/>
            <a:ext cx="8649422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그것의 일부를 밭에 남겨둔다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. </a:t>
            </a:r>
            <a:endParaRPr lang="ko-Kore-KR" altLang="en-US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10" name="직선 연결선[R] 16">
            <a:extLst>
              <a:ext uri="{FF2B5EF4-FFF2-40B4-BE49-F238E27FC236}">
                <a16:creationId xmlns:a16="http://schemas.microsoft.com/office/drawing/2014/main" id="{7216F770-6E03-147E-52AE-9417786198B0}"/>
              </a:ext>
            </a:extLst>
          </p:cNvPr>
          <p:cNvCxnSpPr>
            <a:cxnSpLocks/>
          </p:cNvCxnSpPr>
          <p:nvPr/>
        </p:nvCxnSpPr>
        <p:spPr>
          <a:xfrm>
            <a:off x="4738185" y="4266080"/>
            <a:ext cx="987274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" name="직선 연결선[R] 16">
            <a:extLst>
              <a:ext uri="{FF2B5EF4-FFF2-40B4-BE49-F238E27FC236}">
                <a16:creationId xmlns:a16="http://schemas.microsoft.com/office/drawing/2014/main" id="{B1FB8D5C-8437-DFE5-37B8-80E7229AE5AB}"/>
              </a:ext>
            </a:extLst>
          </p:cNvPr>
          <p:cNvCxnSpPr>
            <a:cxnSpLocks/>
          </p:cNvCxnSpPr>
          <p:nvPr/>
        </p:nvCxnSpPr>
        <p:spPr>
          <a:xfrm>
            <a:off x="7651715" y="5620404"/>
            <a:ext cx="255156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id="{6E5618EB-9477-44C3-E0FE-4E7BED26CD95}"/>
              </a:ext>
            </a:extLst>
          </p:cNvPr>
          <p:cNvSpPr txBox="1"/>
          <p:nvPr/>
        </p:nvSpPr>
        <p:spPr>
          <a:xfrm>
            <a:off x="5264361" y="4295689"/>
            <a:ext cx="2258233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비교급</a:t>
            </a:r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: … </a:t>
            </a:r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보다 더 </a:t>
            </a:r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…</a:t>
            </a:r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한</a:t>
            </a:r>
            <a:endParaRPr lang="ko-Kore-KR" altLang="en-US" sz="1600" dirty="0">
              <a:solidFill>
                <a:srgbClr val="00B05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C1F3816B-0449-8CD5-A768-0CCBE247083B}"/>
              </a:ext>
            </a:extLst>
          </p:cNvPr>
          <p:cNvSpPr txBox="1"/>
          <p:nvPr/>
        </p:nvSpPr>
        <p:spPr>
          <a:xfrm>
            <a:off x="7452660" y="5646761"/>
            <a:ext cx="66892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food</a:t>
            </a:r>
            <a:endParaRPr lang="ko-Kore-KR" altLang="en-US" sz="1600" dirty="0">
              <a:solidFill>
                <a:srgbClr val="00B05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56AB2CF5-C139-CBA1-DE3D-7295BB078612}"/>
              </a:ext>
            </a:extLst>
          </p:cNvPr>
          <p:cNvSpPr txBox="1"/>
          <p:nvPr/>
        </p:nvSpPr>
        <p:spPr>
          <a:xfrm>
            <a:off x="2023571" y="5642876"/>
            <a:ext cx="1879125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수확</a:t>
            </a:r>
            <a:r>
              <a:rPr lang="en-US" altLang="ko-KR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, </a:t>
            </a:r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수확하다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F31D103D-90B0-2FD2-F0EA-CB968C0ACBF7}"/>
              </a:ext>
            </a:extLst>
          </p:cNvPr>
          <p:cNvSpPr txBox="1"/>
          <p:nvPr/>
        </p:nvSpPr>
        <p:spPr>
          <a:xfrm>
            <a:off x="5163671" y="5645871"/>
            <a:ext cx="932329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남기다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18" name="직선 연결선[R] 16">
            <a:extLst>
              <a:ext uri="{FF2B5EF4-FFF2-40B4-BE49-F238E27FC236}">
                <a16:creationId xmlns:a16="http://schemas.microsoft.com/office/drawing/2014/main" id="{B619DB0A-3880-A07C-8821-16CCBB30981C}"/>
              </a:ext>
            </a:extLst>
          </p:cNvPr>
          <p:cNvCxnSpPr>
            <a:cxnSpLocks/>
          </p:cNvCxnSpPr>
          <p:nvPr/>
        </p:nvCxnSpPr>
        <p:spPr>
          <a:xfrm>
            <a:off x="6712930" y="4257675"/>
            <a:ext cx="788219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6320559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86D7110-9D49-1DAA-4FE1-45547E5FDB1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4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620FA1-6103-F188-A45B-F949BCEED94E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p.90</a:t>
            </a:r>
            <a:endParaRPr lang="en-US" altLang="ko-Kore-KR" sz="1600" dirty="0">
              <a:solidFill>
                <a:schemeClr val="bg1"/>
              </a:solidFill>
              <a:effectLst/>
              <a:latin typeface="Noto Sans KR Medium" panose="020B0500000000000000" pitchFamily="34" charset="-128"/>
              <a:ea typeface="Noto Sans KR Medium" panose="020B0500000000000000" pitchFamily="34" charset="-128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78AD2B19-35B8-B101-423B-437F55AC54E8}"/>
              </a:ext>
            </a:extLst>
          </p:cNvPr>
          <p:cNvSpPr txBox="1"/>
          <p:nvPr/>
        </p:nvSpPr>
        <p:spPr>
          <a:xfrm>
            <a:off x="1619999" y="311228"/>
            <a:ext cx="8991700" cy="6700617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Also,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while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grains or vegetables are being harvested, they can be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damage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d and thrown away.</a:t>
            </a:r>
          </a:p>
          <a:p>
            <a:pPr>
              <a:lnSpc>
                <a:spcPct val="250000"/>
              </a:lnSpc>
            </a:pPr>
            <a:r>
              <a:rPr lang="en-US" altLang="ko-Kore-KR" sz="3600" b="1" spc="-10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After harvest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Eight percent is lost. </a:t>
            </a:r>
          </a:p>
          <a:p>
            <a:pPr>
              <a:lnSpc>
                <a:spcPct val="250000"/>
              </a:lnSpc>
            </a:pPr>
            <a:endParaRPr lang="en-US" altLang="ko-Kore-KR" sz="3600" spc="-100" dirty="0"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C462869-6B38-5703-2F37-FF5F72D474DC}"/>
              </a:ext>
            </a:extLst>
          </p:cNvPr>
          <p:cNvSpPr txBox="1"/>
          <p:nvPr/>
        </p:nvSpPr>
        <p:spPr>
          <a:xfrm>
            <a:off x="1533032" y="1865974"/>
            <a:ext cx="7961020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또한 곡물이나 채소는 수확되는 동안 손상되고 버려질 수 있다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  <a:endParaRPr lang="ko-Kore-KR" altLang="en-US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4F00317-6E32-DFDC-CABB-97F8B26A97F6}"/>
              </a:ext>
            </a:extLst>
          </p:cNvPr>
          <p:cNvSpPr txBox="1"/>
          <p:nvPr/>
        </p:nvSpPr>
        <p:spPr>
          <a:xfrm>
            <a:off x="1527162" y="4603322"/>
            <a:ext cx="8443315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b="1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수확 후</a:t>
            </a:r>
            <a:endParaRPr lang="ko-Kore-KR" altLang="en-US" b="1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9AEC638-F5CF-A0E9-786F-356F59A6EEE3}"/>
              </a:ext>
            </a:extLst>
          </p:cNvPr>
          <p:cNvSpPr txBox="1"/>
          <p:nvPr/>
        </p:nvSpPr>
        <p:spPr>
          <a:xfrm>
            <a:off x="1532070" y="6036886"/>
            <a:ext cx="8649422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8</a:t>
            </a:r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퍼센트가 손실된다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  <a:endParaRPr lang="ko-Kore-KR" altLang="en-US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9" name="직선 연결선[R] 16">
            <a:extLst>
              <a:ext uri="{FF2B5EF4-FFF2-40B4-BE49-F238E27FC236}">
                <a16:creationId xmlns:a16="http://schemas.microsoft.com/office/drawing/2014/main" id="{B826551B-C680-FF31-7498-374AC03E10C7}"/>
              </a:ext>
            </a:extLst>
          </p:cNvPr>
          <p:cNvCxnSpPr>
            <a:cxnSpLocks/>
          </p:cNvCxnSpPr>
          <p:nvPr/>
        </p:nvCxnSpPr>
        <p:spPr>
          <a:xfrm>
            <a:off x="7074985" y="1514475"/>
            <a:ext cx="1698474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직선 연결선[R] 16">
            <a:extLst>
              <a:ext uri="{FF2B5EF4-FFF2-40B4-BE49-F238E27FC236}">
                <a16:creationId xmlns:a16="http://schemas.microsoft.com/office/drawing/2014/main" id="{B3E72AD9-93C1-DC54-AE39-F57148DDFC2C}"/>
              </a:ext>
            </a:extLst>
          </p:cNvPr>
          <p:cNvCxnSpPr>
            <a:cxnSpLocks/>
          </p:cNvCxnSpPr>
          <p:nvPr/>
        </p:nvCxnSpPr>
        <p:spPr>
          <a:xfrm>
            <a:off x="1619999" y="2852738"/>
            <a:ext cx="1738777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직선 연결선[R] 16">
            <a:extLst>
              <a:ext uri="{FF2B5EF4-FFF2-40B4-BE49-F238E27FC236}">
                <a16:creationId xmlns:a16="http://schemas.microsoft.com/office/drawing/2014/main" id="{241DF994-D16D-5A2A-247C-F819BF8FDB7F}"/>
              </a:ext>
            </a:extLst>
          </p:cNvPr>
          <p:cNvCxnSpPr>
            <a:cxnSpLocks/>
          </p:cNvCxnSpPr>
          <p:nvPr/>
        </p:nvCxnSpPr>
        <p:spPr>
          <a:xfrm>
            <a:off x="4398682" y="2852738"/>
            <a:ext cx="2850777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" name="직선 연결선[R] 16">
            <a:extLst>
              <a:ext uri="{FF2B5EF4-FFF2-40B4-BE49-F238E27FC236}">
                <a16:creationId xmlns:a16="http://schemas.microsoft.com/office/drawing/2014/main" id="{872B56C8-C416-7939-F5C5-E5AF0EBB28E2}"/>
              </a:ext>
            </a:extLst>
          </p:cNvPr>
          <p:cNvCxnSpPr>
            <a:cxnSpLocks/>
          </p:cNvCxnSpPr>
          <p:nvPr/>
        </p:nvCxnSpPr>
        <p:spPr>
          <a:xfrm>
            <a:off x="8137382" y="2852738"/>
            <a:ext cx="2213865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8" name="이등변 삼각형 17">
            <a:extLst>
              <a:ext uri="{FF2B5EF4-FFF2-40B4-BE49-F238E27FC236}">
                <a16:creationId xmlns:a16="http://schemas.microsoft.com/office/drawing/2014/main" id="{1A061E39-FB17-551D-3ED8-90E66D3940C4}"/>
              </a:ext>
            </a:extLst>
          </p:cNvPr>
          <p:cNvSpPr/>
          <p:nvPr/>
        </p:nvSpPr>
        <p:spPr>
          <a:xfrm>
            <a:off x="7301116" y="2185061"/>
            <a:ext cx="785192" cy="586409"/>
          </a:xfrm>
          <a:prstGeom prst="triangl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89524AF4-FFF2-E9BC-6FF3-026A63B306DF}"/>
              </a:ext>
            </a:extLst>
          </p:cNvPr>
          <p:cNvSpPr txBox="1"/>
          <p:nvPr/>
        </p:nvSpPr>
        <p:spPr>
          <a:xfrm>
            <a:off x="7125288" y="2814130"/>
            <a:ext cx="113684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병렬 구조</a:t>
            </a:r>
            <a:endParaRPr lang="ko-Kore-KR" altLang="en-US" sz="1600" dirty="0">
              <a:solidFill>
                <a:srgbClr val="00B05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3147C61E-E00C-CF94-9480-D32F43649E0E}"/>
              </a:ext>
            </a:extLst>
          </p:cNvPr>
          <p:cNvSpPr txBox="1"/>
          <p:nvPr/>
        </p:nvSpPr>
        <p:spPr>
          <a:xfrm>
            <a:off x="5731497" y="1544279"/>
            <a:ext cx="5091891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현재진행 수동태</a:t>
            </a:r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: be </a:t>
            </a:r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동사</a:t>
            </a:r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+</a:t>
            </a:r>
            <a:r>
              <a:rPr lang="en-US" altLang="ko-KR" sz="1600" dirty="0" err="1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being+p.p</a:t>
            </a:r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(…</a:t>
            </a:r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되는 중이다</a:t>
            </a:r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  <a:endParaRPr lang="ko-Kore-KR" altLang="en-US" sz="1600" dirty="0">
              <a:solidFill>
                <a:srgbClr val="00B05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9E74AA2F-0F04-D593-792B-AD5BEA7A2119}"/>
              </a:ext>
            </a:extLst>
          </p:cNvPr>
          <p:cNvSpPr txBox="1"/>
          <p:nvPr/>
        </p:nvSpPr>
        <p:spPr>
          <a:xfrm>
            <a:off x="4388233" y="3256306"/>
            <a:ext cx="4517774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조동사가 있는 수동태</a:t>
            </a:r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: </a:t>
            </a:r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조동사 </a:t>
            </a:r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+ be + </a:t>
            </a:r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과거분사</a:t>
            </a:r>
            <a:endParaRPr lang="ko-Kore-KR" altLang="en-US" sz="1600" dirty="0">
              <a:solidFill>
                <a:srgbClr val="00B05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25" name="직선 연결선[R] 19">
            <a:extLst>
              <a:ext uri="{FF2B5EF4-FFF2-40B4-BE49-F238E27FC236}">
                <a16:creationId xmlns:a16="http://schemas.microsoft.com/office/drawing/2014/main" id="{DB9DEBCD-6CE1-43D0-7F7E-11358DA45D04}"/>
              </a:ext>
            </a:extLst>
          </p:cNvPr>
          <p:cNvCxnSpPr>
            <a:cxnSpLocks/>
          </p:cNvCxnSpPr>
          <p:nvPr/>
        </p:nvCxnSpPr>
        <p:spPr>
          <a:xfrm rot="5400000">
            <a:off x="4585031" y="3055433"/>
            <a:ext cx="405676" cy="2322"/>
          </a:xfrm>
          <a:prstGeom prst="line">
            <a:avLst/>
          </a:prstGeom>
          <a:ln w="25400" cap="sq">
            <a:solidFill>
              <a:srgbClr val="00B050"/>
            </a:solidFill>
            <a:miter lim="800000"/>
            <a:headEnd type="none" w="med" len="med"/>
            <a:tailEnd type="arrow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6" name="TextBox 25">
            <a:extLst>
              <a:ext uri="{FF2B5EF4-FFF2-40B4-BE49-F238E27FC236}">
                <a16:creationId xmlns:a16="http://schemas.microsoft.com/office/drawing/2014/main" id="{2B550B23-B2A9-CBA1-2F82-727E8B2D2A1F}"/>
              </a:ext>
            </a:extLst>
          </p:cNvPr>
          <p:cNvSpPr txBox="1"/>
          <p:nvPr/>
        </p:nvSpPr>
        <p:spPr>
          <a:xfrm>
            <a:off x="5544986" y="2910294"/>
            <a:ext cx="1857986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손상을 주다</a:t>
            </a:r>
            <a:r>
              <a:rPr lang="en-US" altLang="ko-KR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, </a:t>
            </a:r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손상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ED597F7E-BC45-AC46-4083-839CA3ECFC0B}"/>
              </a:ext>
            </a:extLst>
          </p:cNvPr>
          <p:cNvSpPr txBox="1"/>
          <p:nvPr/>
        </p:nvSpPr>
        <p:spPr>
          <a:xfrm>
            <a:off x="2381633" y="1542366"/>
            <a:ext cx="1296894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…</a:t>
            </a:r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하는 동안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84978658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86D7110-9D49-1DAA-4FE1-45547E5FDB1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4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620FA1-6103-F188-A45B-F949BCEED94E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p.90</a:t>
            </a:r>
            <a:endParaRPr lang="en-US" altLang="ko-Kore-KR" sz="1600" dirty="0">
              <a:solidFill>
                <a:schemeClr val="bg1"/>
              </a:solidFill>
              <a:effectLst/>
              <a:latin typeface="Noto Sans KR Medium" panose="020B0500000000000000" pitchFamily="34" charset="-128"/>
              <a:ea typeface="Noto Sans KR Medium" panose="020B0500000000000000" pitchFamily="34" charset="-128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78AD2B19-35B8-B101-423B-437F55AC54E8}"/>
              </a:ext>
            </a:extLst>
          </p:cNvPr>
          <p:cNvSpPr txBox="1"/>
          <p:nvPr/>
        </p:nvSpPr>
        <p:spPr>
          <a:xfrm>
            <a:off x="1619999" y="311228"/>
            <a:ext cx="8549061" cy="531562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Fresh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produce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can be damaged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on its way to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markets.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Food can also be damaged when it is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transport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ed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from farms to factories for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process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ing.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A018A29-F5CF-932B-260C-B91DE1248E55}"/>
              </a:ext>
            </a:extLst>
          </p:cNvPr>
          <p:cNvSpPr txBox="1"/>
          <p:nvPr/>
        </p:nvSpPr>
        <p:spPr>
          <a:xfrm>
            <a:off x="1533032" y="1865974"/>
            <a:ext cx="7961020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신선한 농산물은 시장으로 가는 도중 손상될 수 있다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. </a:t>
            </a:r>
            <a:endParaRPr lang="ko-Kore-KR" altLang="en-US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010B7B2-8A13-5640-EA53-CA4A4B6C4A85}"/>
              </a:ext>
            </a:extLst>
          </p:cNvPr>
          <p:cNvSpPr txBox="1"/>
          <p:nvPr/>
        </p:nvSpPr>
        <p:spPr>
          <a:xfrm>
            <a:off x="1527162" y="4603322"/>
            <a:ext cx="8443315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식량이 가공을 위해 농장에서 공장으로 운송될 때도 손상될 수 있다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  <a:endParaRPr lang="ko-Kore-KR" altLang="en-US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5" name="직선 연결선[R] 16">
            <a:extLst>
              <a:ext uri="{FF2B5EF4-FFF2-40B4-BE49-F238E27FC236}">
                <a16:creationId xmlns:a16="http://schemas.microsoft.com/office/drawing/2014/main" id="{298EA16B-A672-E9FD-1D09-54A8C16AD961}"/>
              </a:ext>
            </a:extLst>
          </p:cNvPr>
          <p:cNvCxnSpPr>
            <a:cxnSpLocks/>
          </p:cNvCxnSpPr>
          <p:nvPr/>
        </p:nvCxnSpPr>
        <p:spPr>
          <a:xfrm>
            <a:off x="1619999" y="5626850"/>
            <a:ext cx="3991907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직선 연결선[R] 16">
            <a:extLst>
              <a:ext uri="{FF2B5EF4-FFF2-40B4-BE49-F238E27FC236}">
                <a16:creationId xmlns:a16="http://schemas.microsoft.com/office/drawing/2014/main" id="{124FCB5C-E369-03B1-8DD1-D47D44D2C087}"/>
              </a:ext>
            </a:extLst>
          </p:cNvPr>
          <p:cNvCxnSpPr>
            <a:cxnSpLocks/>
          </p:cNvCxnSpPr>
          <p:nvPr/>
        </p:nvCxnSpPr>
        <p:spPr>
          <a:xfrm>
            <a:off x="4177553" y="1520454"/>
            <a:ext cx="2856753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151581D0-6497-C7C9-EA2A-A2B9261B4168}"/>
              </a:ext>
            </a:extLst>
          </p:cNvPr>
          <p:cNvSpPr txBox="1"/>
          <p:nvPr/>
        </p:nvSpPr>
        <p:spPr>
          <a:xfrm>
            <a:off x="3304843" y="1544279"/>
            <a:ext cx="4760621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조동사가 있는 수동태</a:t>
            </a:r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: </a:t>
            </a:r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조동사 </a:t>
            </a:r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+ be + </a:t>
            </a:r>
            <a:r>
              <a:rPr lang="en-US" altLang="ko-KR" sz="1600" dirty="0" err="1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p.p</a:t>
            </a:r>
            <a:endParaRPr lang="ko-Kore-KR" altLang="en-US" sz="1600" dirty="0">
              <a:solidFill>
                <a:srgbClr val="00B05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71ECBB50-967A-C544-E254-5B20103ECBD5}"/>
              </a:ext>
            </a:extLst>
          </p:cNvPr>
          <p:cNvSpPr txBox="1"/>
          <p:nvPr/>
        </p:nvSpPr>
        <p:spPr>
          <a:xfrm>
            <a:off x="3554906" y="590469"/>
            <a:ext cx="106421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농산물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grpSp>
        <p:nvGrpSpPr>
          <p:cNvPr id="15" name="그룹 14">
            <a:extLst>
              <a:ext uri="{FF2B5EF4-FFF2-40B4-BE49-F238E27FC236}">
                <a16:creationId xmlns:a16="http://schemas.microsoft.com/office/drawing/2014/main" id="{8D14D12F-B001-93D8-FA5C-B37DC3C5AB0D}"/>
              </a:ext>
            </a:extLst>
          </p:cNvPr>
          <p:cNvGrpSpPr/>
          <p:nvPr/>
        </p:nvGrpSpPr>
        <p:grpSpPr>
          <a:xfrm>
            <a:off x="3304844" y="759746"/>
            <a:ext cx="252857" cy="248531"/>
            <a:chOff x="3413502" y="743173"/>
            <a:chExt cx="252857" cy="248531"/>
          </a:xfrm>
        </p:grpSpPr>
        <p:cxnSp>
          <p:nvCxnSpPr>
            <p:cNvPr id="16" name="직선 연결선[R] 19">
              <a:extLst>
                <a:ext uri="{FF2B5EF4-FFF2-40B4-BE49-F238E27FC236}">
                  <a16:creationId xmlns:a16="http://schemas.microsoft.com/office/drawing/2014/main" id="{BFB1FA99-0E35-263A-63DF-B1E69E5AAC55}"/>
                </a:ext>
              </a:extLst>
            </p:cNvPr>
            <p:cNvCxnSpPr>
              <a:cxnSpLocks/>
            </p:cNvCxnSpPr>
            <p:nvPr/>
          </p:nvCxnSpPr>
          <p:spPr>
            <a:xfrm>
              <a:off x="3413502" y="746197"/>
              <a:ext cx="0" cy="245507"/>
            </a:xfrm>
            <a:prstGeom prst="line">
              <a:avLst/>
            </a:prstGeom>
            <a:ln w="25400" cap="sq">
              <a:solidFill>
                <a:srgbClr val="EB470C"/>
              </a:solidFill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직선 연결선[R] 19">
              <a:extLst>
                <a:ext uri="{FF2B5EF4-FFF2-40B4-BE49-F238E27FC236}">
                  <a16:creationId xmlns:a16="http://schemas.microsoft.com/office/drawing/2014/main" id="{D53DC552-3A5B-5D78-CD53-14F4153A066D}"/>
                </a:ext>
              </a:extLst>
            </p:cNvPr>
            <p:cNvCxnSpPr>
              <a:cxnSpLocks/>
            </p:cNvCxnSpPr>
            <p:nvPr/>
          </p:nvCxnSpPr>
          <p:spPr>
            <a:xfrm>
              <a:off x="3416296" y="743173"/>
              <a:ext cx="250063" cy="2322"/>
            </a:xfrm>
            <a:prstGeom prst="line">
              <a:avLst/>
            </a:prstGeom>
            <a:ln w="25400" cap="sq">
              <a:solidFill>
                <a:srgbClr val="EB470C"/>
              </a:solidFill>
              <a:miter lim="800000"/>
              <a:headEnd type="none" w="med" len="med"/>
              <a:tailEnd type="arrow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TextBox 17">
            <a:extLst>
              <a:ext uri="{FF2B5EF4-FFF2-40B4-BE49-F238E27FC236}">
                <a16:creationId xmlns:a16="http://schemas.microsoft.com/office/drawing/2014/main" id="{4DF4A0B4-3482-8F8B-66EF-DB06D2A3B757}"/>
              </a:ext>
            </a:extLst>
          </p:cNvPr>
          <p:cNvSpPr txBox="1"/>
          <p:nvPr/>
        </p:nvSpPr>
        <p:spPr>
          <a:xfrm>
            <a:off x="8368016" y="1543253"/>
            <a:ext cx="1778873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…</a:t>
            </a:r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로 가는 도중에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grpSp>
        <p:nvGrpSpPr>
          <p:cNvPr id="30" name="그룹 29">
            <a:extLst>
              <a:ext uri="{FF2B5EF4-FFF2-40B4-BE49-F238E27FC236}">
                <a16:creationId xmlns:a16="http://schemas.microsoft.com/office/drawing/2014/main" id="{1D398D31-82CD-48DD-0B42-B6BC2521399A}"/>
              </a:ext>
            </a:extLst>
          </p:cNvPr>
          <p:cNvGrpSpPr/>
          <p:nvPr/>
        </p:nvGrpSpPr>
        <p:grpSpPr>
          <a:xfrm>
            <a:off x="8240238" y="1482426"/>
            <a:ext cx="252857" cy="248637"/>
            <a:chOff x="8240238" y="1482426"/>
            <a:chExt cx="252857" cy="248637"/>
          </a:xfrm>
        </p:grpSpPr>
        <p:cxnSp>
          <p:nvCxnSpPr>
            <p:cNvPr id="24" name="직선 연결선[R] 19">
              <a:extLst>
                <a:ext uri="{FF2B5EF4-FFF2-40B4-BE49-F238E27FC236}">
                  <a16:creationId xmlns:a16="http://schemas.microsoft.com/office/drawing/2014/main" id="{BA500BBD-6BC7-4F1F-648C-27C51A702A79}"/>
                </a:ext>
              </a:extLst>
            </p:cNvPr>
            <p:cNvCxnSpPr>
              <a:cxnSpLocks/>
            </p:cNvCxnSpPr>
            <p:nvPr/>
          </p:nvCxnSpPr>
          <p:spPr>
            <a:xfrm>
              <a:off x="8240238" y="1482426"/>
              <a:ext cx="0" cy="245507"/>
            </a:xfrm>
            <a:prstGeom prst="line">
              <a:avLst/>
            </a:prstGeom>
            <a:ln w="25400" cap="sq">
              <a:solidFill>
                <a:srgbClr val="EB470C"/>
              </a:solidFill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직선 연결선[R] 19">
              <a:extLst>
                <a:ext uri="{FF2B5EF4-FFF2-40B4-BE49-F238E27FC236}">
                  <a16:creationId xmlns:a16="http://schemas.microsoft.com/office/drawing/2014/main" id="{C0D6F7B4-56F5-1366-FD7C-A6EF428C1B5F}"/>
                </a:ext>
              </a:extLst>
            </p:cNvPr>
            <p:cNvCxnSpPr>
              <a:cxnSpLocks/>
            </p:cNvCxnSpPr>
            <p:nvPr/>
          </p:nvCxnSpPr>
          <p:spPr>
            <a:xfrm>
              <a:off x="8243032" y="1728741"/>
              <a:ext cx="250063" cy="2322"/>
            </a:xfrm>
            <a:prstGeom prst="line">
              <a:avLst/>
            </a:prstGeom>
            <a:ln w="25400" cap="sq">
              <a:solidFill>
                <a:srgbClr val="EB470C"/>
              </a:solidFill>
              <a:miter lim="800000"/>
              <a:headEnd type="none" w="med" len="med"/>
              <a:tailEnd type="arrow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7" name="TextBox 26">
            <a:extLst>
              <a:ext uri="{FF2B5EF4-FFF2-40B4-BE49-F238E27FC236}">
                <a16:creationId xmlns:a16="http://schemas.microsoft.com/office/drawing/2014/main" id="{E09B32C7-E517-FCBF-819D-7C0847404041}"/>
              </a:ext>
            </a:extLst>
          </p:cNvPr>
          <p:cNvSpPr txBox="1"/>
          <p:nvPr/>
        </p:nvSpPr>
        <p:spPr>
          <a:xfrm>
            <a:off x="1619999" y="5646321"/>
            <a:ext cx="399190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from </a:t>
            </a:r>
            <a:r>
              <a:rPr lang="en-US" altLang="ko-KR" sz="1600" i="1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A</a:t>
            </a:r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 to </a:t>
            </a:r>
            <a:r>
              <a:rPr lang="en-US" altLang="ko-KR" sz="1600" i="1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B</a:t>
            </a:r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: A</a:t>
            </a:r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에서 </a:t>
            </a:r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B</a:t>
            </a:r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까지</a:t>
            </a:r>
            <a:endParaRPr lang="ko-Kore-KR" altLang="en-US" sz="1600" dirty="0">
              <a:solidFill>
                <a:srgbClr val="00B05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21D368DD-C091-EDEC-B573-D1905DF3CAF8}"/>
              </a:ext>
            </a:extLst>
          </p:cNvPr>
          <p:cNvSpPr txBox="1"/>
          <p:nvPr/>
        </p:nvSpPr>
        <p:spPr>
          <a:xfrm>
            <a:off x="8065477" y="4206459"/>
            <a:ext cx="2033954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수송하다</a:t>
            </a:r>
            <a:r>
              <a:rPr lang="en-US" altLang="ko-KR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, </a:t>
            </a:r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운반하다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0648ACCD-8127-CBFD-12D9-31F5BDEE26EA}"/>
              </a:ext>
            </a:extLst>
          </p:cNvPr>
          <p:cNvSpPr txBox="1"/>
          <p:nvPr/>
        </p:nvSpPr>
        <p:spPr>
          <a:xfrm>
            <a:off x="5897070" y="5647545"/>
            <a:ext cx="1851291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가공하다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43264217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5215</TotalTime>
  <Words>2032</Words>
  <Application>Microsoft Office PowerPoint</Application>
  <PresentationFormat>와이드스크린</PresentationFormat>
  <Paragraphs>334</Paragraphs>
  <Slides>31</Slides>
  <Notes>2</Notes>
  <HiddenSlides>0</HiddenSlides>
  <MMClips>0</MMClips>
  <ScaleCrop>false</ScaleCrop>
  <HeadingPairs>
    <vt:vector size="6" baseType="variant">
      <vt:variant>
        <vt:lpstr>사용한 글꼴</vt:lpstr>
      </vt:variant>
      <vt:variant>
        <vt:i4>7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31</vt:i4>
      </vt:variant>
    </vt:vector>
  </HeadingPairs>
  <TitlesOfParts>
    <vt:vector size="39" baseType="lpstr">
      <vt:lpstr>Aptos</vt:lpstr>
      <vt:lpstr>Aptos Display</vt:lpstr>
      <vt:lpstr>Noto Sans KR Medium</vt:lpstr>
      <vt:lpstr>나눔고딕</vt:lpstr>
      <vt:lpstr>맑은 고딕</vt:lpstr>
      <vt:lpstr>Arial</vt:lpstr>
      <vt:lpstr>Calibri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김효민B</dc:creator>
  <cp:lastModifiedBy>은정 박</cp:lastModifiedBy>
  <cp:revision>182</cp:revision>
  <dcterms:created xsi:type="dcterms:W3CDTF">2024-07-02T00:56:12Z</dcterms:created>
  <dcterms:modified xsi:type="dcterms:W3CDTF">2024-09-17T03:23:36Z</dcterms:modified>
</cp:coreProperties>
</file>